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6" r:id="rId4"/>
    <p:sldId id="277" r:id="rId5"/>
    <p:sldId id="261" r:id="rId6"/>
    <p:sldId id="278" r:id="rId7"/>
    <p:sldId id="285" r:id="rId8"/>
    <p:sldId id="280" r:id="rId9"/>
    <p:sldId id="279" r:id="rId10"/>
    <p:sldId id="281" r:id="rId11"/>
    <p:sldId id="282" r:id="rId12"/>
    <p:sldId id="297" r:id="rId13"/>
    <p:sldId id="298" r:id="rId14"/>
    <p:sldId id="290" r:id="rId15"/>
    <p:sldId id="292" r:id="rId16"/>
    <p:sldId id="294" r:id="rId17"/>
    <p:sldId id="295" r:id="rId18"/>
    <p:sldId id="296" r:id="rId19"/>
    <p:sldId id="293" r:id="rId20"/>
    <p:sldId id="283" r:id="rId21"/>
    <p:sldId id="284" r:id="rId22"/>
    <p:sldId id="289" r:id="rId23"/>
    <p:sldId id="286" r:id="rId24"/>
    <p:sldId id="288"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6DA4BB-17CC-53C0-0452-02DE25CA3C1E}" name="Ward, Michelle" initials="MW" userId="S::michelle.ward@umaryland.edu::2c0d5860-1e8e-43e7-af0e-23912a3738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BE5A1-29D2-497A-934F-795523E1E7DC}" v="1" dt="2024-01-12T18:50:58.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0259E-7AA2-40A9-9D8E-0D22EE3F834B}"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B74FB-C4B7-4469-8B43-25F76E79AF60}" type="slidenum">
              <a:rPr lang="en-US" smtClean="0"/>
              <a:t>‹#›</a:t>
            </a:fld>
            <a:endParaRPr lang="en-US"/>
          </a:p>
        </p:txBody>
      </p:sp>
    </p:spTree>
    <p:extLst>
      <p:ext uri="{BB962C8B-B14F-4D97-AF65-F5344CB8AC3E}">
        <p14:creationId xmlns:p14="http://schemas.microsoft.com/office/powerpoint/2010/main" val="379407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B74FB-C4B7-4469-8B43-25F76E79AF60}" type="slidenum">
              <a:rPr lang="en-US" smtClean="0"/>
              <a:t>14</a:t>
            </a:fld>
            <a:endParaRPr lang="en-US"/>
          </a:p>
        </p:txBody>
      </p:sp>
    </p:spTree>
    <p:extLst>
      <p:ext uri="{BB962C8B-B14F-4D97-AF65-F5344CB8AC3E}">
        <p14:creationId xmlns:p14="http://schemas.microsoft.com/office/powerpoint/2010/main" val="299587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B3AB-0AC2-2B10-EBB9-85B3714232D2}"/>
              </a:ext>
            </a:extLst>
          </p:cNvPr>
          <p:cNvSpPr>
            <a:spLocks noGrp="1"/>
          </p:cNvSpPr>
          <p:nvPr>
            <p:ph type="ctrTitle"/>
          </p:nvPr>
        </p:nvSpPr>
        <p:spPr>
          <a:xfrm>
            <a:off x="1524000" y="2395329"/>
            <a:ext cx="9144000" cy="111463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000E1-7A64-9D00-EE0F-A5B14C1AB0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54685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logo&#10;&#10;Description automatically generated with low confidence">
            <a:extLst>
              <a:ext uri="{FF2B5EF4-FFF2-40B4-BE49-F238E27FC236}">
                <a16:creationId xmlns:a16="http://schemas.microsoft.com/office/drawing/2014/main" id="{A6984E1A-45FD-0DC6-B976-DFD08F3C55E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9FE49B-280F-024B-04F5-3FBFA94CD215}"/>
              </a:ext>
            </a:extLst>
          </p:cNvPr>
          <p:cNvSpPr>
            <a:spLocks noGrp="1"/>
          </p:cNvSpPr>
          <p:nvPr>
            <p:ph type="title"/>
          </p:nvPr>
        </p:nvSpPr>
        <p:spPr>
          <a:xfrm>
            <a:off x="1494182" y="2766218"/>
            <a:ext cx="9697278"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236993"/>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maryland.edu/policies-and-procedures/library/financial-affairs/policies/viii-800a.php"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effort@umaryland.edu" TargetMode="External"/><Relationship Id="rId2" Type="http://schemas.openxmlformats.org/officeDocument/2006/relationships/hyperlink" Target="https://www.umaryland.edu/media/umb/af/cost/Effort-Form-Escalation-Procedure-and-Resources.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umaryland.edu/cost/about-the-office/facilities-and-administrative-fa-cost-rate-agreement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umaryland.edu/quantum/chart-of-account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umaryland.edu/policies-and-procedures/library/financial-affairs/policies/viii-9909a.php"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umaryland.edu/spac/sponsored-projects-accounting-and-compliance-spac/form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icpedia.org/chalkboard/a/agenda.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800b.php" TargetMode="External"/><Relationship Id="rId2" Type="http://schemas.openxmlformats.org/officeDocument/2006/relationships/hyperlink" Target="https://www.umaryland.edu/policies-and-procedures/library/financial-affairs/policies/viii-800a.php"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maryland.edu/spac/sponsored-projects-accounting-and-compliance-spac/policies-and-procedur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maryland.edu/spac/sponsored-projects-accounting%20and-compliance-spac/frequently-asked-question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240102&amp;picture=questions"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mailto:effort@umaryland.edu" TargetMode="External"/><Relationship Id="rId3" Type="http://schemas.openxmlformats.org/officeDocument/2006/relationships/hyperlink" Target="mailto:billfed@umaryland.edu" TargetMode="External"/><Relationship Id="rId7" Type="http://schemas.openxmlformats.org/officeDocument/2006/relationships/hyperlink" Target="mailto:spaccollections@umaryland.edu" TargetMode="External"/><Relationship Id="rId2" Type="http://schemas.openxmlformats.org/officeDocument/2006/relationships/hyperlink" Target="mailto:billvms@umaryland.edu" TargetMode="External"/><Relationship Id="rId1" Type="http://schemas.openxmlformats.org/officeDocument/2006/relationships/slideLayout" Target="../slideLayouts/slideLayout1.xml"/><Relationship Id="rId6" Type="http://schemas.openxmlformats.org/officeDocument/2006/relationships/hyperlink" Target="mailto:spacsetup@umaryland.edu" TargetMode="External"/><Relationship Id="rId5" Type="http://schemas.openxmlformats.org/officeDocument/2006/relationships/hyperlink" Target="mailto:spacffr@umaryland.edu" TargetMode="External"/><Relationship Id="rId4" Type="http://schemas.openxmlformats.org/officeDocument/2006/relationships/hyperlink" Target="mailto:billnonfed@umaryland.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CC11-7D99-CBAA-A7F9-388BE6952BB6}"/>
              </a:ext>
            </a:extLst>
          </p:cNvPr>
          <p:cNvSpPr>
            <a:spLocks noGrp="1"/>
          </p:cNvSpPr>
          <p:nvPr>
            <p:ph type="ctrTitle"/>
          </p:nvPr>
        </p:nvSpPr>
        <p:spPr>
          <a:xfrm>
            <a:off x="1524000" y="2596055"/>
            <a:ext cx="9144000" cy="759704"/>
          </a:xfrm>
        </p:spPr>
        <p:txBody>
          <a:bodyPr>
            <a:normAutofit fontScale="90000"/>
          </a:bodyPr>
          <a:lstStyle/>
          <a:p>
            <a:r>
              <a:rPr lang="en-US" dirty="0"/>
              <a:t>SPAC  </a:t>
            </a:r>
          </a:p>
        </p:txBody>
      </p:sp>
      <p:sp>
        <p:nvSpPr>
          <p:cNvPr id="3" name="Subtitle 2">
            <a:extLst>
              <a:ext uri="{FF2B5EF4-FFF2-40B4-BE49-F238E27FC236}">
                <a16:creationId xmlns:a16="http://schemas.microsoft.com/office/drawing/2014/main" id="{38A6AECA-EE35-D43A-BCF7-1FE0DEB41352}"/>
              </a:ext>
            </a:extLst>
          </p:cNvPr>
          <p:cNvSpPr>
            <a:spLocks noGrp="1"/>
          </p:cNvSpPr>
          <p:nvPr>
            <p:ph type="subTitle" idx="1"/>
          </p:nvPr>
        </p:nvSpPr>
        <p:spPr>
          <a:xfrm>
            <a:off x="1524000" y="3586579"/>
            <a:ext cx="9144000" cy="1757777"/>
          </a:xfrm>
        </p:spPr>
        <p:txBody>
          <a:bodyPr/>
          <a:lstStyle/>
          <a:p>
            <a:r>
              <a:rPr lang="en-US" dirty="0"/>
              <a:t>Presenters:</a:t>
            </a:r>
          </a:p>
          <a:p>
            <a:r>
              <a:rPr lang="en-US" dirty="0"/>
              <a:t>Rama Camara Spasic –Director</a:t>
            </a:r>
          </a:p>
          <a:p>
            <a:r>
              <a:rPr lang="en-US" dirty="0"/>
              <a:t>Michelle Ward–Director</a:t>
            </a:r>
          </a:p>
        </p:txBody>
      </p:sp>
    </p:spTree>
    <p:extLst>
      <p:ext uri="{BB962C8B-B14F-4D97-AF65-F5344CB8AC3E}">
        <p14:creationId xmlns:p14="http://schemas.microsoft.com/office/powerpoint/2010/main" val="405883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618BCA-CDF9-7BE5-8B3F-12ECDE43B32B}"/>
              </a:ext>
            </a:extLst>
          </p:cNvPr>
          <p:cNvSpPr>
            <a:spLocks noGrp="1"/>
          </p:cNvSpPr>
          <p:nvPr>
            <p:ph type="subTitle" idx="1"/>
          </p:nvPr>
        </p:nvSpPr>
        <p:spPr>
          <a:xfrm>
            <a:off x="1523999" y="1633490"/>
            <a:ext cx="9271247" cy="4403325"/>
          </a:xfrm>
        </p:spPr>
        <p:txBody>
          <a:bodyPr/>
          <a:lstStyle/>
          <a:p>
            <a:pPr marR="0" lvl="0" algn="l">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startAt="2"/>
            </a:pPr>
            <a:r>
              <a:rPr lang="en-US" sz="1600" dirty="0">
                <a:effectLst/>
                <a:latin typeface="Calibri" panose="020F0502020204030204" pitchFamily="34" charset="0"/>
                <a:ea typeface="Calibri" panose="020F0502020204030204" pitchFamily="34" charset="0"/>
                <a:cs typeface="Calibri" panose="020F0502020204030204" pitchFamily="34" charset="0"/>
              </a:rPr>
              <a:t>If the signed FFR and any necessary documents are not returned within fourteen (14) calendar days, a second request is sent to the department and the PI.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startAt="3"/>
            </a:pPr>
            <a:r>
              <a:rPr lang="en-US" sz="1600" dirty="0">
                <a:effectLst/>
                <a:latin typeface="Calibri" panose="020F0502020204030204" pitchFamily="34" charset="0"/>
                <a:ea typeface="Calibri" panose="020F0502020204030204" pitchFamily="34" charset="0"/>
                <a:cs typeface="Calibri" panose="020F0502020204030204" pitchFamily="34" charset="0"/>
              </a:rPr>
              <a:t>If the signed FFR and any necessary documents are not returned within seven (7) more calendar days, a third request is sent to the department, PI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and </a:t>
            </a:r>
            <a:r>
              <a:rPr lang="en-US" sz="1600" dirty="0">
                <a:latin typeface="Calibri" panose="020F0502020204030204" pitchFamily="34" charset="0"/>
                <a:ea typeface="Calibri" panose="020F0502020204030204" pitchFamily="34" charset="0"/>
                <a:cs typeface="Calibri" panose="020F0502020204030204" pitchFamily="34" charset="0"/>
              </a:rPr>
              <a:t>the </a:t>
            </a:r>
            <a:r>
              <a:rPr lang="en-US" sz="1600" b="1" dirty="0">
                <a:effectLst/>
                <a:latin typeface="Calibri" panose="020F0502020204030204" pitchFamily="34" charset="0"/>
                <a:ea typeface="Calibri" panose="020F0502020204030204" pitchFamily="34" charset="0"/>
                <a:cs typeface="Calibri" panose="020F0502020204030204" pitchFamily="34" charset="0"/>
              </a:rPr>
              <a:t>Dean’s Office</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R="0" lvl="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7000"/>
              </a:lnSpc>
              <a:spcBef>
                <a:spcPts val="0"/>
              </a:spcBef>
              <a:spcAft>
                <a:spcPts val="0"/>
              </a:spcAft>
              <a:buFont typeface="+mj-lt"/>
              <a:buAutoNum type="arabicPeriod" startAt="4"/>
            </a:pPr>
            <a:r>
              <a:rPr lang="en-US" sz="1600" dirty="0">
                <a:effectLst/>
                <a:latin typeface="Calibri" panose="020F0502020204030204" pitchFamily="34" charset="0"/>
                <a:ea typeface="Calibri" panose="020F0502020204030204" pitchFamily="34" charset="0"/>
                <a:cs typeface="Calibri" panose="020F0502020204030204" pitchFamily="34" charset="0"/>
              </a:rPr>
              <a:t>If the signed FFR is not returned within seven (7) calendar days with appropriate documentation and PI’s signature, the final federal report will be sent out based on the most recent UMB financial system report (not to exceed the budget) </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without department/PI approval. </a:t>
            </a:r>
          </a:p>
          <a:p>
            <a:pPr marR="0" lvl="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7000"/>
              </a:lnSpc>
              <a:spcBef>
                <a:spcPts val="0"/>
              </a:spcBef>
              <a:spcAft>
                <a:spcPts val="0"/>
              </a:spcAft>
              <a:buFont typeface="+mj-lt"/>
              <a:buAutoNum type="arabicPeriod" startAt="5"/>
            </a:pPr>
            <a:r>
              <a:rPr lang="en-US" sz="1600" dirty="0">
                <a:latin typeface="Calibri" panose="020F0502020204030204" pitchFamily="34" charset="0"/>
                <a:ea typeface="Calibri" panose="020F0502020204030204" pitchFamily="34" charset="0"/>
                <a:cs typeface="Calibri" panose="020F0502020204030204" pitchFamily="34" charset="0"/>
              </a:rPr>
              <a:t>Any additional expenses incurred after the submission of the final FFR without PI’s signature will be the responsibility of the department.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AutoNum type="arabicPeriod" startAt="3"/>
            </a:pPr>
            <a:endParaRPr lang="en-US" sz="1600" dirty="0">
              <a:latin typeface="Calibri" panose="020F0502020204030204" pitchFamily="34" charset="0"/>
              <a:ea typeface="Calibri" panose="020F0502020204030204" pitchFamily="34" charset="0"/>
              <a:cs typeface="Calibri" panose="020F0502020204030204" pitchFamily="34" charset="0"/>
            </a:endParaRPr>
          </a:p>
          <a:p>
            <a:pPr algn="l"/>
            <a:r>
              <a:rPr lang="en-US" sz="1800" u="sng" dirty="0">
                <a:solidFill>
                  <a:srgbClr val="0563C1"/>
                </a:solidFill>
                <a:effectLst/>
                <a:latin typeface="Calibri" panose="020F0502020204030204" pitchFamily="34" charset="0"/>
                <a:ea typeface="Calibri" panose="020F0502020204030204" pitchFamily="34" charset="0"/>
                <a:hlinkClick r:id="rId2"/>
              </a:rPr>
              <a:t>https://www.umaryland.edu/policies-and-procedures/library/financial-affairs/policies/viii-800a.php</a:t>
            </a:r>
            <a:endParaRPr lang="en-US" sz="1800" dirty="0">
              <a:effectLst/>
              <a:latin typeface="Calibri" panose="020F0502020204030204" pitchFamily="34" charset="0"/>
              <a:ea typeface="Calibri" panose="020F0502020204030204" pitchFamily="34" charset="0"/>
            </a:endParaRPr>
          </a:p>
          <a:p>
            <a:pPr algn="l"/>
            <a:endParaRPr lang="en-US" dirty="0"/>
          </a:p>
        </p:txBody>
      </p:sp>
    </p:spTree>
    <p:extLst>
      <p:ext uri="{BB962C8B-B14F-4D97-AF65-F5344CB8AC3E}">
        <p14:creationId xmlns:p14="http://schemas.microsoft.com/office/powerpoint/2010/main" val="317118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140B7C-A8B8-15DA-0995-BAE16BA4C73A}"/>
              </a:ext>
            </a:extLst>
          </p:cNvPr>
          <p:cNvSpPr>
            <a:spLocks noGrp="1"/>
          </p:cNvSpPr>
          <p:nvPr>
            <p:ph type="subTitle" idx="1"/>
          </p:nvPr>
        </p:nvSpPr>
        <p:spPr>
          <a:xfrm>
            <a:off x="1524000" y="1609725"/>
            <a:ext cx="9144000" cy="4338314"/>
          </a:xfrm>
        </p:spPr>
        <p:txBody>
          <a:bodyPr/>
          <a:lstStyle/>
          <a:p>
            <a:pPr marL="514350" indent="-514350" algn="l">
              <a:buFont typeface="+mj-lt"/>
              <a:buAutoNum type="romanUcPeriod" startAt="3"/>
            </a:pPr>
            <a:r>
              <a:rPr lang="en-US" u="sng" dirty="0"/>
              <a:t>Effort Escalation process</a:t>
            </a:r>
          </a:p>
          <a:p>
            <a:pPr marL="342900" indent="-342900" algn="l" rtl="0" fontAlgn="base">
              <a:buFont typeface="+mj-lt"/>
              <a:buAutoNum type="arabicPeriod"/>
            </a:pPr>
            <a:r>
              <a:rPr lang="en-US" sz="1800" b="0" i="0" dirty="0">
                <a:solidFill>
                  <a:srgbClr val="333333"/>
                </a:solidFill>
                <a:effectLst/>
                <a:latin typeface="Calibri" panose="020F0502020204030204" pitchFamily="34" charset="0"/>
                <a:cs typeface="Calibri" panose="020F0502020204030204" pitchFamily="34" charset="0"/>
              </a:rPr>
              <a:t>The SPAC Cost team will send emails monthly to the Department Chairs copying the D</a:t>
            </a:r>
            <a:r>
              <a:rPr lang="en-US" sz="1800" dirty="0">
                <a:solidFill>
                  <a:srgbClr val="333333"/>
                </a:solidFill>
                <a:latin typeface="Calibri" panose="020F0502020204030204" pitchFamily="34" charset="0"/>
                <a:cs typeface="Calibri" panose="020F0502020204030204" pitchFamily="34" charset="0"/>
              </a:rPr>
              <a:t>epartment </a:t>
            </a:r>
            <a:r>
              <a:rPr lang="en-US" sz="1800" b="0" i="0" dirty="0">
                <a:solidFill>
                  <a:srgbClr val="333333"/>
                </a:solidFill>
                <a:effectLst/>
                <a:latin typeface="Calibri" panose="020F0502020204030204" pitchFamily="34" charset="0"/>
                <a:cs typeface="Calibri" panose="020F0502020204030204" pitchFamily="34" charset="0"/>
              </a:rPr>
              <a:t>Coordinators (DCs) and Sub DCs for delinquent effort forms over 90 days past due. </a:t>
            </a:r>
            <a:endParaRPr lang="en-US" sz="1800" b="0" i="0" dirty="0">
              <a:solidFill>
                <a:srgbClr val="000000"/>
              </a:solidFill>
              <a:effectLst/>
              <a:latin typeface="Calibri" panose="020F0502020204030204" pitchFamily="34" charset="0"/>
              <a:cs typeface="Calibri" panose="020F0502020204030204" pitchFamily="34" charset="0"/>
            </a:endParaRPr>
          </a:p>
          <a:p>
            <a:pPr marL="342900" indent="-342900" algn="l" rtl="0" fontAlgn="base">
              <a:buFont typeface="+mj-lt"/>
              <a:buAutoNum type="arabicPeriod"/>
            </a:pPr>
            <a:r>
              <a:rPr lang="en-US" sz="1800" b="0" i="0" dirty="0">
                <a:solidFill>
                  <a:srgbClr val="333333"/>
                </a:solidFill>
                <a:effectLst/>
                <a:latin typeface="Calibri" panose="020F0502020204030204" pitchFamily="34" charset="0"/>
                <a:cs typeface="Calibri" panose="020F0502020204030204" pitchFamily="34" charset="0"/>
              </a:rPr>
              <a:t>If effort forms continue to be outstanding over 120 days, an additional quarterly process will be done:</a:t>
            </a:r>
          </a:p>
          <a:p>
            <a:pPr marL="1714500" lvl="3" indent="-342900" algn="l" fontAlgn="base">
              <a:buFont typeface="+mj-lt"/>
              <a:buAutoNum type="alphaLcPeriod"/>
            </a:pPr>
            <a:r>
              <a:rPr lang="en-US" sz="1800" b="0" i="0" dirty="0">
                <a:solidFill>
                  <a:srgbClr val="333333"/>
                </a:solidFill>
                <a:effectLst/>
                <a:cs typeface="Calibri" panose="020F0502020204030204" pitchFamily="34" charset="0"/>
              </a:rPr>
              <a:t>SPAC Director will have a first review and identify the ones that require a higher escalation notification</a:t>
            </a:r>
          </a:p>
          <a:p>
            <a:pPr marL="1714500" lvl="3" indent="-342900" algn="l" fontAlgn="base">
              <a:buFont typeface="+mj-lt"/>
              <a:buAutoNum type="alphaLcPeriod"/>
            </a:pPr>
            <a:r>
              <a:rPr lang="en-US" sz="1800" dirty="0">
                <a:solidFill>
                  <a:srgbClr val="333333"/>
                </a:solidFill>
                <a:cs typeface="Calibri" panose="020F0502020204030204" pitchFamily="34" charset="0"/>
              </a:rPr>
              <a:t>These forms will be sent to the SPAC </a:t>
            </a:r>
            <a:r>
              <a:rPr lang="en-US" sz="1800" b="0" i="0" dirty="0">
                <a:solidFill>
                  <a:srgbClr val="333333"/>
                </a:solidFill>
                <a:effectLst/>
                <a:cs typeface="Calibri" panose="020F0502020204030204" pitchFamily="34" charset="0"/>
              </a:rPr>
              <a:t>AVP who will conduct a second round of review</a:t>
            </a:r>
          </a:p>
          <a:p>
            <a:pPr marL="1714500" lvl="3" indent="-342900" algn="l" fontAlgn="base">
              <a:buFont typeface="+mj-lt"/>
              <a:buAutoNum type="alphaLcPeriod"/>
            </a:pPr>
            <a:r>
              <a:rPr lang="en-US" sz="1800" dirty="0">
                <a:solidFill>
                  <a:srgbClr val="333333"/>
                </a:solidFill>
                <a:cs typeface="Calibri" panose="020F0502020204030204" pitchFamily="34" charset="0"/>
              </a:rPr>
              <a:t>Serious delinquent forms will then be escalated</a:t>
            </a:r>
            <a:r>
              <a:rPr lang="en-US" sz="1800" b="0" i="0" dirty="0">
                <a:solidFill>
                  <a:srgbClr val="333333"/>
                </a:solidFill>
                <a:effectLst/>
              </a:rPr>
              <a:t> to the appropriate Dean and copy both the VP Finance and </a:t>
            </a:r>
            <a:r>
              <a:rPr lang="en-US" sz="1800" b="0" i="0">
                <a:solidFill>
                  <a:srgbClr val="333333"/>
                </a:solidFill>
                <a:effectLst/>
              </a:rPr>
              <a:t>Auxiliary Services/</a:t>
            </a:r>
            <a:r>
              <a:rPr lang="en-US" sz="1800" b="0" i="0" dirty="0">
                <a:solidFill>
                  <a:srgbClr val="333333"/>
                </a:solidFill>
                <a:effectLst/>
              </a:rPr>
              <a:t>Deputy CFO and the Chief Business and Finance Officer &amp; Senior VP. </a:t>
            </a:r>
            <a:r>
              <a:rPr lang="en-US" sz="1800" dirty="0">
                <a:solidFill>
                  <a:srgbClr val="333333"/>
                </a:solidFill>
                <a:cs typeface="Calibri" panose="020F0502020204030204" pitchFamily="34" charset="0"/>
              </a:rPr>
              <a:t> </a:t>
            </a:r>
            <a:endParaRPr lang="en-US" sz="1800" b="0" i="0" dirty="0">
              <a:solidFill>
                <a:srgbClr val="333333"/>
              </a:solidFill>
              <a:effectLst/>
              <a:cs typeface="Calibri" panose="020F0502020204030204" pitchFamily="34" charset="0"/>
            </a:endParaRPr>
          </a:p>
          <a:p>
            <a:pPr marL="1714500" lvl="3" indent="-342900" algn="l" fontAlgn="base">
              <a:buFont typeface="+mj-lt"/>
              <a:buAutoNum type="alphaLcPeriod"/>
            </a:pPr>
            <a:endParaRPr lang="en-US" sz="1000" b="0" i="0" dirty="0">
              <a:solidFill>
                <a:srgbClr val="333333"/>
              </a:solidFill>
              <a:effectLst/>
              <a:latin typeface="Calibri" panose="020F0502020204030204" pitchFamily="34" charset="0"/>
              <a:cs typeface="Calibri" panose="020F0502020204030204" pitchFamily="34" charset="0"/>
            </a:endParaRPr>
          </a:p>
          <a:p>
            <a:pPr marL="1714500" lvl="3" indent="-342900" algn="l" fontAlgn="base">
              <a:buFont typeface="+mj-lt"/>
              <a:buAutoNum type="alphaLcPeriod"/>
            </a:pPr>
            <a:endParaRPr lang="en-US" sz="1000" b="0" i="0" dirty="0">
              <a:solidFill>
                <a:srgbClr val="000000"/>
              </a:solidFill>
              <a:effectLst/>
              <a:latin typeface="Calibri" panose="020F0502020204030204" pitchFamily="34" charset="0"/>
              <a:cs typeface="Calibri" panose="020F0502020204030204" pitchFamily="34" charset="0"/>
            </a:endParaRPr>
          </a:p>
          <a:p>
            <a:pPr algn="l"/>
            <a:endParaRPr lang="en-US" u="sng" dirty="0"/>
          </a:p>
          <a:p>
            <a:pPr algn="l"/>
            <a:endParaRPr lang="en-US" u="sng" dirty="0"/>
          </a:p>
        </p:txBody>
      </p:sp>
    </p:spTree>
    <p:extLst>
      <p:ext uri="{BB962C8B-B14F-4D97-AF65-F5344CB8AC3E}">
        <p14:creationId xmlns:p14="http://schemas.microsoft.com/office/powerpoint/2010/main" val="68661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184384-9B2D-622E-91BD-3A57F6878E6C}"/>
              </a:ext>
            </a:extLst>
          </p:cNvPr>
          <p:cNvSpPr>
            <a:spLocks noGrp="1"/>
          </p:cNvSpPr>
          <p:nvPr>
            <p:ph type="subTitle" idx="1"/>
          </p:nvPr>
        </p:nvSpPr>
        <p:spPr>
          <a:xfrm>
            <a:off x="1524000" y="2183907"/>
            <a:ext cx="9144000" cy="3073893"/>
          </a:xfrm>
        </p:spPr>
        <p:txBody>
          <a:bodyPr/>
          <a:lstStyle/>
          <a:p>
            <a:pPr algn="l"/>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Effort Escalation Policy: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https://www.umaryland.edu/media/umb/af/cost/Effort-Form-Escalation-Procedure-and-Resources.pdf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For Effort related questions and issues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Every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Wednesday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has been set aside to meet with departments to address all effort reporting needs. Send a calendar request with your questions and/or issue prior to the meeting to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effort@umaryland.edu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420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3EE05F-61EE-86FE-45D6-37374AB34EA9}"/>
              </a:ext>
            </a:extLst>
          </p:cNvPr>
          <p:cNvSpPr>
            <a:spLocks noGrp="1"/>
          </p:cNvSpPr>
          <p:nvPr>
            <p:ph type="subTitle" idx="1"/>
          </p:nvPr>
        </p:nvSpPr>
        <p:spPr>
          <a:xfrm>
            <a:off x="1524000" y="1695635"/>
            <a:ext cx="9144000" cy="4145872"/>
          </a:xfrm>
        </p:spPr>
        <p:txBody>
          <a:bodyPr/>
          <a:lstStyle/>
          <a:p>
            <a:pPr marL="514350" indent="-514350" algn="l">
              <a:buFont typeface="+mj-lt"/>
              <a:buAutoNum type="romanUcPeriod" startAt="4"/>
            </a:pPr>
            <a:r>
              <a:rPr lang="en-US" u="sng" dirty="0"/>
              <a:t>F&amp;A Rates FY 2024</a:t>
            </a:r>
          </a:p>
          <a:p>
            <a:pPr marL="342900" indent="-342900" algn="l">
              <a:buFont typeface="Arial" panose="020B0604020202020204" pitchFamily="34" charset="0"/>
              <a:buChar char="•"/>
            </a:pPr>
            <a:r>
              <a:rPr lang="en-US" sz="1800" dirty="0"/>
              <a:t>The University has successfully negotiated a new Fringe Benefit and F&amp;A cost rates with the federal government</a:t>
            </a:r>
          </a:p>
          <a:p>
            <a:pPr lvl="1" algn="l"/>
            <a:r>
              <a:rPr lang="en-US" dirty="0">
                <a:hlinkClick r:id="rId2"/>
              </a:rPr>
              <a:t>Facilities and Administrative (F&amp;A) Cost Rate Agreements - Costing and Compliance (umaryland.edu)</a:t>
            </a:r>
            <a:endParaRPr lang="en-US" dirty="0"/>
          </a:p>
          <a:p>
            <a:pPr lvl="1" algn="l"/>
            <a:endParaRPr lang="en-US" u="sng" dirty="0"/>
          </a:p>
          <a:p>
            <a:pPr marL="342900" indent="-342900" algn="l">
              <a:buFont typeface="Arial" panose="020B0604020202020204" pitchFamily="34" charset="0"/>
              <a:buChar char="•"/>
            </a:pPr>
            <a:r>
              <a:rPr lang="en-US" sz="1800" dirty="0"/>
              <a:t>Uniform Guidance change:  raises the MTDC (Modified Total Direct Costs) for subawards from $25K to $50K.</a:t>
            </a:r>
          </a:p>
          <a:p>
            <a:pPr algn="l"/>
            <a:endParaRPr lang="en-US" sz="1800" dirty="0"/>
          </a:p>
          <a:p>
            <a:pPr marL="342900" indent="-342900" algn="l">
              <a:buFont typeface="Arial" panose="020B0604020202020204" pitchFamily="34" charset="0"/>
              <a:buChar char="•"/>
            </a:pPr>
            <a:r>
              <a:rPr lang="en-US" sz="1800" dirty="0"/>
              <a:t>However, this change will not affect our F&amp;A rates until the next negotiation in 2027.</a:t>
            </a:r>
          </a:p>
        </p:txBody>
      </p:sp>
    </p:spTree>
    <p:extLst>
      <p:ext uri="{BB962C8B-B14F-4D97-AF65-F5344CB8AC3E}">
        <p14:creationId xmlns:p14="http://schemas.microsoft.com/office/powerpoint/2010/main" val="28211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4F08-F40C-FF8A-A823-8B7C6EEA171F}"/>
              </a:ext>
            </a:extLst>
          </p:cNvPr>
          <p:cNvSpPr>
            <a:spLocks noGrp="1"/>
          </p:cNvSpPr>
          <p:nvPr>
            <p:ph type="ctrTitle"/>
          </p:nvPr>
        </p:nvSpPr>
        <p:spPr>
          <a:xfrm>
            <a:off x="435007" y="1187777"/>
            <a:ext cx="11168108" cy="886121"/>
          </a:xfrm>
        </p:spPr>
        <p:txBody>
          <a:bodyPr>
            <a:normAutofit fontScale="90000"/>
          </a:bodyPr>
          <a:lstStyle/>
          <a:p>
            <a:pPr marL="514350" indent="-514350" algn="l">
              <a:buFont typeface="+mj-lt"/>
              <a:buAutoNum type="romanUcPeriod" startAt="5"/>
            </a:pPr>
            <a:r>
              <a:rPr lang="en-US" sz="2400" b="1" u="sng" dirty="0"/>
              <a:t>Setup Process</a:t>
            </a:r>
            <a:br>
              <a:rPr lang="en-US" sz="2400" b="1" u="sng" dirty="0"/>
            </a:br>
            <a:br>
              <a:rPr lang="en-US" sz="2400" b="1" u="sng" dirty="0"/>
            </a:br>
            <a:r>
              <a:rPr lang="en-US" sz="2200" b="1" dirty="0"/>
              <a:t>What constitutes a new award vs a new PID?</a:t>
            </a:r>
          </a:p>
        </p:txBody>
      </p:sp>
      <p:sp>
        <p:nvSpPr>
          <p:cNvPr id="3" name="Subtitle 2">
            <a:extLst>
              <a:ext uri="{FF2B5EF4-FFF2-40B4-BE49-F238E27FC236}">
                <a16:creationId xmlns:a16="http://schemas.microsoft.com/office/drawing/2014/main" id="{8FC1C158-8A70-1E2D-8F18-9CA8B640469C}"/>
              </a:ext>
            </a:extLst>
          </p:cNvPr>
          <p:cNvSpPr>
            <a:spLocks noGrp="1"/>
          </p:cNvSpPr>
          <p:nvPr>
            <p:ph type="subTitle" idx="1"/>
          </p:nvPr>
        </p:nvSpPr>
        <p:spPr>
          <a:xfrm>
            <a:off x="1159497" y="2073897"/>
            <a:ext cx="9508503" cy="4270341"/>
          </a:xfrm>
        </p:spPr>
        <p:txBody>
          <a:bodyPr/>
          <a:lstStyle/>
          <a:p>
            <a:pPr marL="0" marR="0" algn="l">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New Award</a:t>
            </a:r>
          </a:p>
          <a:p>
            <a:pPr marL="342900" marR="0" lvl="0" indent="-342900" algn="l" eaLnBrk="0" hangingPunct="0">
              <a:lnSpc>
                <a:spcPct val="106000"/>
              </a:lnSpc>
              <a:spcBef>
                <a:spcPts val="0"/>
              </a:spcBef>
              <a:spcAft>
                <a:spcPts val="0"/>
              </a:spcAft>
              <a:buSzPts val="1200"/>
              <a:buFont typeface="Times New Roman" panose="02020603050405020304" pitchFamily="18" charset="0"/>
              <a:buAutoNum type="arabicPeriod"/>
              <a:tabLst>
                <a:tab pos="534035"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in a purchase order (PO)</a:t>
            </a: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lgn="l" eaLnBrk="0" hangingPunct="0">
              <a:lnSpc>
                <a:spcPct val="106000"/>
              </a:lnSpc>
              <a:spcBef>
                <a:spcPts val="0"/>
              </a:spcBef>
              <a:spcAft>
                <a:spcPts val="0"/>
              </a:spcAft>
              <a:buFont typeface="+mj-lt"/>
              <a:buAutoNum type="alphaLcPeriod"/>
              <a:tabLst>
                <a:tab pos="1022985" algn="l"/>
              </a:tabLst>
            </a:pPr>
            <a:r>
              <a:rPr lang="en-US" sz="1600" spc="-5" dirty="0">
                <a:solidFill>
                  <a:srgbClr val="000000"/>
                </a:solidFill>
                <a:effectLst/>
                <a:latin typeface="Calibri" panose="020F0502020204030204" pitchFamily="34" charset="0"/>
                <a:ea typeface="Times New Roman" panose="02020603050405020304" pitchFamily="18" charset="0"/>
              </a:rPr>
              <a:t>Single - (VA)</a:t>
            </a:r>
            <a:endParaRPr lang="en-US" sz="1200" dirty="0">
              <a:effectLst/>
              <a:latin typeface="Times New Roman" panose="02020603050405020304" pitchFamily="18" charset="0"/>
              <a:ea typeface="Times New Roman" panose="02020603050405020304" pitchFamily="18" charset="0"/>
            </a:endParaRPr>
          </a:p>
          <a:p>
            <a:pPr marL="742950" marR="0" lvl="1" indent="-285750" algn="l" eaLnBrk="0" hangingPunct="0">
              <a:lnSpc>
                <a:spcPct val="106000"/>
              </a:lnSpc>
              <a:spcBef>
                <a:spcPts val="0"/>
              </a:spcBef>
              <a:spcAft>
                <a:spcPts val="0"/>
              </a:spcAft>
              <a:buFont typeface="+mj-lt"/>
              <a:buAutoNum type="alphaLcPeriod"/>
              <a:tabLst>
                <a:tab pos="1022985" algn="l"/>
              </a:tabLst>
            </a:pPr>
            <a:r>
              <a:rPr lang="en-US" sz="1600" spc="-5" dirty="0">
                <a:solidFill>
                  <a:srgbClr val="000000"/>
                </a:solidFill>
                <a:effectLst/>
                <a:latin typeface="Calibri" panose="020F0502020204030204" pitchFamily="34" charset="0"/>
                <a:ea typeface="Times New Roman" panose="02020603050405020304" pitchFamily="18" charset="0"/>
              </a:rPr>
              <a:t>Multiple PO’s on one award</a:t>
            </a:r>
            <a:r>
              <a:rPr lang="en-US" sz="1600" spc="-30" dirty="0">
                <a:solidFill>
                  <a:srgbClr val="000000"/>
                </a:solidFill>
                <a:effectLst/>
                <a:latin typeface="Calibri" panose="020F0502020204030204" pitchFamily="34" charset="0"/>
                <a:ea typeface="Times New Roman" panose="02020603050405020304" pitchFamily="18" charset="0"/>
              </a:rPr>
              <a:t> </a:t>
            </a:r>
            <a:r>
              <a:rPr lang="en-US" sz="1600" spc="-5" dirty="0">
                <a:solidFill>
                  <a:srgbClr val="000000"/>
                </a:solidFill>
                <a:effectLst/>
                <a:latin typeface="Calibri" panose="020F0502020204030204" pitchFamily="34" charset="0"/>
                <a:ea typeface="Times New Roman" panose="02020603050405020304" pitchFamily="18" charset="0"/>
              </a:rPr>
              <a:t>(BCPS)</a:t>
            </a:r>
            <a:endParaRPr lang="en-US" sz="1200" dirty="0">
              <a:effectLst/>
              <a:latin typeface="Times New Roman" panose="02020603050405020304" pitchFamily="18" charset="0"/>
              <a:ea typeface="Times New Roman" panose="02020603050405020304" pitchFamily="18" charset="0"/>
            </a:endParaRPr>
          </a:p>
          <a:p>
            <a:pPr marL="342900" marR="0" lvl="0" indent="-342900" algn="l" eaLnBrk="0" hangingPunct="0">
              <a:lnSpc>
                <a:spcPct val="106000"/>
              </a:lnSpc>
              <a:spcBef>
                <a:spcPts val="0"/>
              </a:spcBef>
              <a:spcAft>
                <a:spcPts val="0"/>
              </a:spcAft>
              <a:buSzPts val="1200"/>
              <a:buFont typeface="Times New Roman" panose="02020603050405020304" pitchFamily="18" charset="0"/>
              <a:buAutoNum type="arabicPeriod"/>
              <a:tabLst>
                <a:tab pos="533400"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in sponsor contract number (not adding the year at the end, the core # must</a:t>
            </a:r>
            <a:r>
              <a:rPr lang="en-US" sz="1600" spc="-1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eaLnBrk="0" hangingPunct="0">
              <a:lnSpc>
                <a:spcPct val="106000"/>
              </a:lnSpc>
              <a:spcBef>
                <a:spcPts val="0"/>
              </a:spcBef>
              <a:spcAft>
                <a:spcPts val="0"/>
              </a:spcAft>
              <a:buSzPts val="1200"/>
              <a:buFont typeface="Times New Roman" panose="02020603050405020304" pitchFamily="18" charset="0"/>
              <a:buAutoNum type="arabicPeriod"/>
              <a:tabLst>
                <a:tab pos="533400"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in Letter of Credit (LOC)</a:t>
            </a:r>
            <a:r>
              <a:rPr lang="en-US" sz="1600" spc="-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document </a:t>
            </a: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 number.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eaLnBrk="0" hangingPunct="0">
              <a:lnSpc>
                <a:spcPct val="106000"/>
              </a:lnSpc>
              <a:spcBef>
                <a:spcPts val="0"/>
              </a:spcBef>
              <a:spcAft>
                <a:spcPts val="0"/>
              </a:spcAft>
              <a:buSzPts val="1200"/>
              <a:buFont typeface="Times New Roman" panose="02020603050405020304" pitchFamily="18" charset="0"/>
              <a:buAutoNum type="arabicPeriod"/>
              <a:tabLst>
                <a:tab pos="533400"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in Sponsor funding source (like LOC ID change – but this is a new funding window)</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eaLnBrk="0" hangingPunct="0">
              <a:spcBef>
                <a:spcPts val="0"/>
              </a:spcBef>
              <a:spcAft>
                <a:spcPts val="0"/>
              </a:spcAft>
              <a:buSzPts val="1200"/>
              <a:buFont typeface="Times New Roman" panose="02020603050405020304" pitchFamily="18" charset="0"/>
              <a:buAutoNum type="arabicPeriod"/>
              <a:tabLst>
                <a:tab pos="533400"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of PI from one org to another.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a:spcBef>
                <a:spcPts val="0"/>
              </a:spcBef>
              <a:spcAft>
                <a:spcPts val="0"/>
              </a:spcAft>
              <a:buSzPts val="1200"/>
              <a:buFont typeface="Times New Roman" panose="02020603050405020304" pitchFamily="18" charset="0"/>
              <a:buAutoNum type="arabicPeriod"/>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Continuations where sponsor will not accept cumulative billing or carryover is not automatic (NON LOC).</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effectLst/>
              <a:latin typeface="Calibri" panose="020F0502020204030204" pitchFamily="34" charset="0"/>
              <a:ea typeface="Times New Roman" panose="02020603050405020304" pitchFamily="18" charset="0"/>
              <a:cs typeface="Calibri" panose="020F0502020204030204" pitchFamily="34" charset="0"/>
            </a:endParaRPr>
          </a:p>
          <a:p>
            <a:pPr algn="just" eaLnBrk="0" hangingPunct="0">
              <a:lnSpc>
                <a:spcPct val="107000"/>
              </a:lnSpc>
              <a:spcBef>
                <a:spcPts val="105"/>
              </a:spcBef>
              <a:tabLst>
                <a:tab pos="533400" algn="l"/>
              </a:tabLst>
            </a:pP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New PID </a:t>
            </a:r>
            <a:endParaRPr lang="en-US"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eaLnBrk="0" hangingPunct="0">
              <a:lnSpc>
                <a:spcPct val="106000"/>
              </a:lnSpc>
              <a:spcBef>
                <a:spcPts val="0"/>
              </a:spcBef>
              <a:spcAft>
                <a:spcPts val="0"/>
              </a:spcAft>
              <a:buSzPts val="1200"/>
              <a:buFont typeface="Times New Roman" panose="02020603050405020304" pitchFamily="18" charset="0"/>
              <a:buAutoNum type="arabicPeriod"/>
              <a:tabLst>
                <a:tab pos="457200" algn="l"/>
                <a:tab pos="533400" algn="l"/>
              </a:tabLst>
            </a:pP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Continuation of another year if carryover is not automatic.  (LOC)</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eaLnBrk="0" hangingPunct="0">
              <a:lnSpc>
                <a:spcPct val="106000"/>
              </a:lnSpc>
              <a:spcBef>
                <a:spcPts val="0"/>
              </a:spcBef>
              <a:spcAft>
                <a:spcPts val="0"/>
              </a:spcAft>
              <a:buSzPts val="1200"/>
              <a:buFont typeface="Times New Roman" panose="02020603050405020304" pitchFamily="18" charset="0"/>
              <a:buAutoNum type="arabicPeriod"/>
              <a:tabLst>
                <a:tab pos="457200" algn="l"/>
                <a:tab pos="5334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Continuation where carryover is automatic but sponsor wants accounting of each budget year.</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eaLnBrk="0" hangingPunct="0">
              <a:lnSpc>
                <a:spcPct val="106000"/>
              </a:lnSpc>
              <a:spcBef>
                <a:spcPts val="0"/>
              </a:spcBef>
              <a:spcAft>
                <a:spcPts val="0"/>
              </a:spcAft>
              <a:buSzPts val="1200"/>
              <a:buFont typeface="Times New Roman" panose="02020603050405020304" pitchFamily="18" charset="0"/>
              <a:buAutoNum type="arabicPeriod"/>
              <a:tabLst>
                <a:tab pos="457200" algn="l"/>
                <a:tab pos="533400" algn="l"/>
              </a:tabLst>
            </a:pP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Supplement on an existing award – denoted by S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eaLnBrk="0" hangingPunct="0">
              <a:lnSpc>
                <a:spcPct val="106000"/>
              </a:lnSpc>
              <a:spcBef>
                <a:spcPts val="0"/>
              </a:spcBef>
              <a:spcAft>
                <a:spcPts val="0"/>
              </a:spcAft>
              <a:buSzPts val="1200"/>
              <a:buFont typeface="Times New Roman" panose="02020603050405020304" pitchFamily="18" charset="0"/>
              <a:buAutoNum type="arabicPeriod"/>
              <a:tabLst>
                <a:tab pos="457200" algn="l"/>
                <a:tab pos="533400" algn="l"/>
              </a:tabLst>
            </a:pPr>
            <a:r>
              <a:rPr lang="en-US" sz="16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 accounts - denoted by C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latin typeface="Calibri" panose="020F0502020204030204" pitchFamily="34" charset="0"/>
              <a:ea typeface="Times New Roman" panose="02020603050405020304" pitchFamily="18" charset="0"/>
              <a:cs typeface="Calibri" panose="020F0502020204030204" pitchFamily="34" charset="0"/>
            </a:endParaRPr>
          </a:p>
          <a:p>
            <a:pPr marL="0" marR="0" algn="just" eaLnBrk="0" hangingPunct="0">
              <a:lnSpc>
                <a:spcPct val="107000"/>
              </a:lnSpc>
              <a:spcBef>
                <a:spcPts val="105"/>
              </a:spcBef>
              <a:spcAft>
                <a:spcPts val="0"/>
              </a:spcAft>
              <a:tabLst>
                <a:tab pos="533400" algn="l"/>
              </a:tabLst>
            </a:pPr>
            <a:endParaRPr lang="en-US" sz="1800" b="1" u="sng" kern="0" dirty="0">
              <a:effectLst/>
              <a:latin typeface="Calibri" panose="020F0502020204030204" pitchFamily="34" charset="0"/>
              <a:ea typeface="Times New Roman" panose="02020603050405020304" pitchFamily="18" charset="0"/>
              <a:cs typeface="Calibri" panose="020F0502020204030204" pitchFamily="34" charset="0"/>
            </a:endParaRPr>
          </a:p>
          <a:p>
            <a:pPr marR="0" lvl="0" algn="l">
              <a:spcBef>
                <a:spcPts val="0"/>
              </a:spcBef>
              <a:spcAft>
                <a:spcPts val="0"/>
              </a:spcAft>
              <a:buSzPts val="1100"/>
            </a:pPr>
            <a:endParaRPr lang="en-US" sz="1600" dirty="0">
              <a:effectLst/>
              <a:ea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sz="1400" dirty="0"/>
          </a:p>
        </p:txBody>
      </p:sp>
    </p:spTree>
    <p:extLst>
      <p:ext uri="{BB962C8B-B14F-4D97-AF65-F5344CB8AC3E}">
        <p14:creationId xmlns:p14="http://schemas.microsoft.com/office/powerpoint/2010/main" val="365765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C03F-FF1D-2F35-739B-2406503E6A6C}"/>
              </a:ext>
            </a:extLst>
          </p:cNvPr>
          <p:cNvSpPr>
            <a:spLocks noGrp="1"/>
          </p:cNvSpPr>
          <p:nvPr>
            <p:ph type="ctrTitle"/>
          </p:nvPr>
        </p:nvSpPr>
        <p:spPr>
          <a:xfrm>
            <a:off x="405414" y="1883225"/>
            <a:ext cx="11381172" cy="511184"/>
          </a:xfrm>
        </p:spPr>
        <p:txBody>
          <a:bodyPr>
            <a:normAutofit/>
          </a:bodyPr>
          <a:lstStyle/>
          <a:p>
            <a:pPr algn="l"/>
            <a:r>
              <a:rPr lang="en-US" sz="2000" b="1" dirty="0"/>
              <a:t>   TEMP accounts - Key components for correct setup are:</a:t>
            </a:r>
          </a:p>
        </p:txBody>
      </p:sp>
      <p:sp>
        <p:nvSpPr>
          <p:cNvPr id="3" name="Subtitle 2">
            <a:extLst>
              <a:ext uri="{FF2B5EF4-FFF2-40B4-BE49-F238E27FC236}">
                <a16:creationId xmlns:a16="http://schemas.microsoft.com/office/drawing/2014/main" id="{D45D6690-6E40-6180-9A6A-3EE53D3BFABE}"/>
              </a:ext>
            </a:extLst>
          </p:cNvPr>
          <p:cNvSpPr>
            <a:spLocks noGrp="1"/>
          </p:cNvSpPr>
          <p:nvPr>
            <p:ph type="subTitle" idx="1"/>
          </p:nvPr>
        </p:nvSpPr>
        <p:spPr>
          <a:xfrm>
            <a:off x="710212" y="2545237"/>
            <a:ext cx="11076374" cy="2846895"/>
          </a:xfrm>
        </p:spPr>
        <p:txBody>
          <a:bodyPr/>
          <a:lstStyle/>
          <a:p>
            <a:pPr marL="742950" marR="0" lvl="1" indent="-285750" algn="l">
              <a:lnSpc>
                <a:spcPct val="107000"/>
              </a:lnSpc>
              <a:spcBef>
                <a:spcPts val="0"/>
              </a:spcBef>
              <a:spcAft>
                <a:spcPts val="0"/>
              </a:spcAft>
              <a:buFont typeface="Courier New" panose="02070309020205020404" pitchFamily="49" charset="0"/>
              <a:buChar char="o"/>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Sponsor - Sponsor name is correct for billing purposes.</a:t>
            </a:r>
          </a:p>
          <a:p>
            <a:pPr marL="742950" marR="0" lvl="1" indent="-285750" algn="l">
              <a:lnSpc>
                <a:spcPct val="107000"/>
              </a:lnSpc>
              <a:spcBef>
                <a:spcPts val="0"/>
              </a:spcBef>
              <a:spcAft>
                <a:spcPts val="0"/>
              </a:spcAft>
              <a:buFont typeface="Courier New" panose="02070309020205020404" pitchFamily="49" charset="0"/>
              <a:buChar char="o"/>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Source – how they are funded e.x. 315 Federal, 335 State and local, 375 Private – Federal Prime.   </a:t>
            </a:r>
          </a:p>
          <a:p>
            <a:pPr marL="742950" marR="0" lvl="1" indent="-285750" algn="l">
              <a:lnSpc>
                <a:spcPct val="107000"/>
              </a:lnSpc>
              <a:spcBef>
                <a:spcPts val="0"/>
              </a:spcBef>
              <a:spcAft>
                <a:spcPts val="800"/>
              </a:spcAft>
              <a:buFont typeface="Courier New" panose="02070309020205020404" pitchFamily="49" charset="0"/>
              <a:buChar char="o"/>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Science -  is the function – purpose for which the costs are incurred – e.x,.  210 Research, 230 clinical trials.</a:t>
            </a:r>
          </a:p>
          <a:p>
            <a:pPr marL="742950" marR="0" lvl="1" indent="-285750" algn="l">
              <a:lnSpc>
                <a:spcPct val="107000"/>
              </a:lnSpc>
              <a:spcBef>
                <a:spcPts val="0"/>
              </a:spcBef>
              <a:spcAft>
                <a:spcPts val="800"/>
              </a:spcAft>
              <a:buFont typeface="Courier New" panose="02070309020205020404" pitchFamily="49" charset="0"/>
              <a:buChar char="o"/>
            </a:pPr>
            <a:r>
              <a:rPr lang="en-US" sz="1600" kern="100" dirty="0">
                <a:latin typeface="Calibri" panose="020F0502020204030204" pitchFamily="34" charset="0"/>
                <a:ea typeface="Calibri" panose="020F0502020204030204" pitchFamily="34" charset="0"/>
                <a:cs typeface="Times New Roman" panose="02020603050405020304" pitchFamily="18" charset="0"/>
              </a:rPr>
              <a:t>Billing type  - volume ( per patient etc) milestone ( upon completion) Cost ( as incurred) etc.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1" algn="l">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Link to Quantum chart to accounts for source and function definitions- </a:t>
            </a:r>
            <a:r>
              <a:rPr lang="en-US"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https://www.umaryland.edu/quantum/chart-of-accounts/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655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EC77-A261-E2CE-301A-AA376B268925}"/>
              </a:ext>
            </a:extLst>
          </p:cNvPr>
          <p:cNvSpPr>
            <a:spLocks noGrp="1"/>
          </p:cNvSpPr>
          <p:nvPr>
            <p:ph type="ctrTitle"/>
          </p:nvPr>
        </p:nvSpPr>
        <p:spPr>
          <a:xfrm>
            <a:off x="678729" y="1376315"/>
            <a:ext cx="9370304" cy="754143"/>
          </a:xfrm>
        </p:spPr>
        <p:txBody>
          <a:bodyPr>
            <a:normAutofit/>
          </a:bodyPr>
          <a:lstStyle/>
          <a:p>
            <a:pPr algn="l"/>
            <a:r>
              <a:rPr lang="en-US" sz="2000" b="1" dirty="0"/>
              <a:t>Committed Cost Share( CCS) and Over the Cap (OTC) cost share.</a:t>
            </a:r>
            <a:endParaRPr lang="en-US" sz="2000" dirty="0"/>
          </a:p>
        </p:txBody>
      </p:sp>
      <p:sp>
        <p:nvSpPr>
          <p:cNvPr id="3" name="Subtitle 2">
            <a:extLst>
              <a:ext uri="{FF2B5EF4-FFF2-40B4-BE49-F238E27FC236}">
                <a16:creationId xmlns:a16="http://schemas.microsoft.com/office/drawing/2014/main" id="{5AB2EE53-902F-3637-C2C5-C128D725C41B}"/>
              </a:ext>
            </a:extLst>
          </p:cNvPr>
          <p:cNvSpPr>
            <a:spLocks noGrp="1"/>
          </p:cNvSpPr>
          <p:nvPr>
            <p:ph type="subTitle" idx="1"/>
          </p:nvPr>
        </p:nvSpPr>
        <p:spPr>
          <a:xfrm>
            <a:off x="807563" y="2364939"/>
            <a:ext cx="9144000" cy="3391270"/>
          </a:xfrm>
        </p:spPr>
        <p:txBody>
          <a:bodyPr/>
          <a:lstStyle/>
          <a:p>
            <a:pPr marL="0" marR="0" algn="l">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OTC  cost share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During award setup SPAC will automatically add the OTC designation for all awards funded through Department of Health and Human Services( DHHS) agencies except for FDA and ATSDR </a:t>
            </a:r>
          </a:p>
          <a:p>
            <a:pPr marL="0" marR="0" algn="l">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For all other sponsors SPAC will </a:t>
            </a:r>
            <a:r>
              <a:rPr lang="en-US" sz="1600" b="1" u="sng" kern="100" dirty="0">
                <a:effectLst/>
                <a:latin typeface="Calibri" panose="020F0502020204030204" pitchFamily="34" charset="0"/>
                <a:ea typeface="Calibri" panose="020F0502020204030204" pitchFamily="34" charset="0"/>
                <a:cs typeface="Times New Roman" panose="02020603050405020304" pitchFamily="18" charset="0"/>
              </a:rPr>
              <a:t>not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capture the OTC cost share unless the information is in the distribution tab of Kuali Research under the Institutional Proposal (IP) number. </a:t>
            </a:r>
          </a:p>
          <a:p>
            <a:pPr algn="l">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https://www.umaryland.edu/policies-and-procedures/library/financial-affairs/policies/viii-9909a.php</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CCS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SPAC will not enter during award setup unless it is populated in Kuali Research.  </a:t>
            </a:r>
          </a:p>
          <a:p>
            <a:pPr marL="0" marR="0" algn="l">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If CCS or OTC is required on an award that has already been setup, please send an email to the setup team.  </a:t>
            </a:r>
          </a:p>
          <a:p>
            <a:pPr marL="0" marR="0" algn="l">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You can view if cost share has been setup on your project by viewing the award in Quantum Financials under the award module.  – searching for the award, then view under Projects (2) train-stop the funding source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dirty="0"/>
          </a:p>
        </p:txBody>
      </p:sp>
    </p:spTree>
    <p:extLst>
      <p:ext uri="{BB962C8B-B14F-4D97-AF65-F5344CB8AC3E}">
        <p14:creationId xmlns:p14="http://schemas.microsoft.com/office/powerpoint/2010/main" val="130910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104F0B4-97D4-800C-698B-83398182B1C0}"/>
              </a:ext>
            </a:extLst>
          </p:cNvPr>
          <p:cNvPicPr>
            <a:picLocks noChangeAspect="1"/>
          </p:cNvPicPr>
          <p:nvPr/>
        </p:nvPicPr>
        <p:blipFill>
          <a:blip r:embed="rId2"/>
          <a:stretch>
            <a:fillRect/>
          </a:stretch>
        </p:blipFill>
        <p:spPr>
          <a:xfrm>
            <a:off x="1706733" y="2334826"/>
            <a:ext cx="7830845" cy="3501760"/>
          </a:xfrm>
          <a:prstGeom prst="rect">
            <a:avLst/>
          </a:prstGeom>
        </p:spPr>
      </p:pic>
      <p:sp>
        <p:nvSpPr>
          <p:cNvPr id="6" name="TextBox 5">
            <a:extLst>
              <a:ext uri="{FF2B5EF4-FFF2-40B4-BE49-F238E27FC236}">
                <a16:creationId xmlns:a16="http://schemas.microsoft.com/office/drawing/2014/main" id="{E3E35E08-A032-C27E-E4CD-83063BBBC041}"/>
              </a:ext>
            </a:extLst>
          </p:cNvPr>
          <p:cNvSpPr txBox="1"/>
          <p:nvPr/>
        </p:nvSpPr>
        <p:spPr>
          <a:xfrm>
            <a:off x="958789" y="1692590"/>
            <a:ext cx="8105312" cy="375552"/>
          </a:xfrm>
          <a:prstGeom prst="rect">
            <a:avLst/>
          </a:prstGeom>
          <a:noFill/>
        </p:spPr>
        <p:txBody>
          <a:bodyPr wrap="square">
            <a:spAutoFit/>
          </a:bodyPr>
          <a:lstStyle/>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Reminder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OTC is captured at the org level while CCS is captured at the project level. </a:t>
            </a:r>
          </a:p>
        </p:txBody>
      </p:sp>
    </p:spTree>
    <p:extLst>
      <p:ext uri="{BB962C8B-B14F-4D97-AF65-F5344CB8AC3E}">
        <p14:creationId xmlns:p14="http://schemas.microsoft.com/office/powerpoint/2010/main" val="271563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84AA-ABD9-1BBE-B285-08FB802CAA09}"/>
              </a:ext>
            </a:extLst>
          </p:cNvPr>
          <p:cNvSpPr>
            <a:spLocks noGrp="1"/>
          </p:cNvSpPr>
          <p:nvPr>
            <p:ph type="ctrTitle"/>
          </p:nvPr>
        </p:nvSpPr>
        <p:spPr>
          <a:xfrm>
            <a:off x="1408590" y="1624614"/>
            <a:ext cx="9144000" cy="937281"/>
          </a:xfrm>
        </p:spPr>
        <p:txBody>
          <a:bodyPr>
            <a:normAutofit/>
          </a:bodyPr>
          <a:lstStyle/>
          <a:p>
            <a:pPr marL="514350" indent="-514350" algn="l">
              <a:buFont typeface="+mj-lt"/>
              <a:buAutoNum type="romanUcPeriod" startAt="6"/>
            </a:pPr>
            <a:r>
              <a:rPr lang="en-US" sz="2400" b="1" u="sng" dirty="0"/>
              <a:t>Billing</a:t>
            </a:r>
            <a:br>
              <a:rPr lang="en-US" sz="1600" b="1" u="sng" dirty="0"/>
            </a:br>
            <a:br>
              <a:rPr lang="en-US" sz="1600" b="1" u="sng" dirty="0"/>
            </a:b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sp>
        <p:nvSpPr>
          <p:cNvPr id="3" name="Subtitle 2">
            <a:extLst>
              <a:ext uri="{FF2B5EF4-FFF2-40B4-BE49-F238E27FC236}">
                <a16:creationId xmlns:a16="http://schemas.microsoft.com/office/drawing/2014/main" id="{C11AF820-0218-86C4-7579-7CE89124115D}"/>
              </a:ext>
            </a:extLst>
          </p:cNvPr>
          <p:cNvSpPr>
            <a:spLocks noGrp="1"/>
          </p:cNvSpPr>
          <p:nvPr>
            <p:ph type="subTitle" idx="1"/>
          </p:nvPr>
        </p:nvSpPr>
        <p:spPr>
          <a:xfrm>
            <a:off x="1524000" y="2177592"/>
            <a:ext cx="9144000" cy="3921550"/>
          </a:xfrm>
        </p:spPr>
        <p:txBody>
          <a:bodyPr/>
          <a:lstStyle/>
          <a:p>
            <a:pPr marL="0" marR="0" algn="l">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ROE and final billing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400" kern="100" dirty="0">
                <a:effectLst/>
                <a:ea typeface="Calibri" panose="020F0502020204030204" pitchFamily="34" charset="0"/>
                <a:cs typeface="Times New Roman" panose="02020603050405020304" pitchFamily="18" charset="0"/>
              </a:rPr>
              <a:t>Turnaround time as indicated on the email received from your billing team. If not returned by the no later than (NTL)</a:t>
            </a:r>
            <a:r>
              <a:rPr lang="en-US" sz="1400" kern="100" dirty="0">
                <a:ea typeface="Calibri" panose="020F0502020204030204" pitchFamily="34" charset="0"/>
                <a:cs typeface="Times New Roman" panose="02020603050405020304" pitchFamily="18" charset="0"/>
              </a:rPr>
              <a:t> </a:t>
            </a:r>
            <a:r>
              <a:rPr lang="en-US" sz="1400" kern="100" dirty="0">
                <a:effectLst/>
                <a:ea typeface="Calibri" panose="020F0502020204030204" pitchFamily="34" charset="0"/>
                <a:cs typeface="Times New Roman" panose="02020603050405020304" pitchFamily="18" charset="0"/>
              </a:rPr>
              <a:t>date, final invoice will be submitted with expenses as indicated in </a:t>
            </a:r>
            <a:r>
              <a:rPr lang="en-US" sz="1400" kern="100" dirty="0">
                <a:ea typeface="Calibri" panose="020F0502020204030204" pitchFamily="34" charset="0"/>
                <a:cs typeface="Times New Roman" panose="02020603050405020304" pitchFamily="18" charset="0"/>
              </a:rPr>
              <a:t>UMB’s financial </a:t>
            </a:r>
            <a:r>
              <a:rPr lang="en-US" sz="1400" kern="100" dirty="0">
                <a:effectLst/>
                <a:ea typeface="Calibri" panose="020F0502020204030204" pitchFamily="34" charset="0"/>
                <a:cs typeface="Times New Roman" panose="02020603050405020304" pitchFamily="18" charset="0"/>
              </a:rPr>
              <a:t>system. </a:t>
            </a:r>
          </a:p>
          <a:p>
            <a:pPr marR="0" lvl="0" algn="l">
              <a:lnSpc>
                <a:spcPct val="107000"/>
              </a:lnSpc>
              <a:spcBef>
                <a:spcPts val="0"/>
              </a:spcBef>
              <a:spcAft>
                <a:spcPts val="0"/>
              </a:spcAft>
            </a:pPr>
            <a:endParaRPr lang="en-US" sz="1400" kern="100" dirty="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400" dirty="0">
                <a:solidFill>
                  <a:srgbClr val="000000"/>
                </a:solidFill>
                <a:effectLst/>
                <a:ea typeface="Calibri" panose="020F0502020204030204" pitchFamily="34" charset="0"/>
              </a:rPr>
              <a:t>The signed ROE or FFR by the PI represents an agreement by the PI that these are the final charges for the project and/or award.  </a:t>
            </a:r>
            <a:r>
              <a:rPr lang="en-US" sz="1400" b="1" i="1" dirty="0">
                <a:solidFill>
                  <a:srgbClr val="000000"/>
                </a:solidFill>
                <a:effectLst/>
                <a:ea typeface="Calibri" panose="020F0502020204030204" pitchFamily="34" charset="0"/>
              </a:rPr>
              <a:t>Note:  Any additional expenses over this amount will need to be funded by the department; or any expenses that fall below this report amount will need to be refunded to the sponsor in a timely manner.</a:t>
            </a:r>
            <a:r>
              <a:rPr lang="en-US" sz="1400" b="1" dirty="0">
                <a:ea typeface="Calibri" panose="020F0502020204030204" pitchFamily="34" charset="0"/>
              </a:rPr>
              <a:t>  </a:t>
            </a:r>
            <a:r>
              <a:rPr lang="en-US" sz="1400" b="1" i="1" dirty="0">
                <a:solidFill>
                  <a:srgbClr val="000000"/>
                </a:solidFill>
                <a:effectLst/>
                <a:ea typeface="Calibri" panose="020F0502020204030204" pitchFamily="34" charset="0"/>
              </a:rPr>
              <a:t>Department may seek approval from the sponsor for additional expenses, but it must all be done within the 60 -90 days after the project has ended. </a:t>
            </a:r>
          </a:p>
          <a:p>
            <a:pPr marR="0" lvl="0" algn="l">
              <a:lnSpc>
                <a:spcPct val="107000"/>
              </a:lnSpc>
              <a:spcBef>
                <a:spcPts val="0"/>
              </a:spcBef>
              <a:spcAft>
                <a:spcPts val="0"/>
              </a:spcAft>
            </a:pPr>
            <a:endParaRPr lang="en-US" sz="1400" kern="100" dirty="0">
              <a:effectLst/>
              <a:ea typeface="Calibri" panose="020F0502020204030204" pitchFamily="34" charset="0"/>
              <a:cs typeface="Times New Roman" panose="02020603050405020304" pitchFamily="18" charset="0"/>
            </a:endParaRPr>
          </a:p>
          <a:p>
            <a:pPr marL="342900" indent="-342900" algn="l">
              <a:lnSpc>
                <a:spcPct val="107000"/>
              </a:lnSpc>
              <a:spcBef>
                <a:spcPts val="0"/>
              </a:spcBef>
              <a:buFont typeface="Symbol" panose="05050102010706020507" pitchFamily="18" charset="2"/>
              <a:buChar char=""/>
            </a:pPr>
            <a:r>
              <a:rPr lang="en-US" sz="1400" kern="100" dirty="0">
                <a:effectLst/>
                <a:ea typeface="Calibri" panose="020F0502020204030204" pitchFamily="34" charset="0"/>
                <a:cs typeface="Times New Roman" panose="02020603050405020304" pitchFamily="18" charset="0"/>
              </a:rPr>
              <a:t>SPAC cannot and will not re-open an award or project for further billing unless there is written approval from the sponsor.  </a:t>
            </a:r>
          </a:p>
          <a:p>
            <a:pPr algn="l">
              <a:lnSpc>
                <a:spcPct val="107000"/>
              </a:lnSpc>
              <a:spcBef>
                <a:spcPts val="0"/>
              </a:spcBef>
            </a:pPr>
            <a:endParaRPr lang="en-US" sz="1400" kern="100" dirty="0">
              <a:effectLst/>
              <a:ea typeface="Calibri" panose="020F0502020204030204" pitchFamily="34" charset="0"/>
              <a:cs typeface="Times New Roman" panose="02020603050405020304" pitchFamily="18" charset="0"/>
            </a:endParaRPr>
          </a:p>
          <a:p>
            <a:pPr marL="342900" indent="-342900" algn="l">
              <a:lnSpc>
                <a:spcPct val="107000"/>
              </a:lnSpc>
              <a:spcBef>
                <a:spcPts val="0"/>
              </a:spcBef>
              <a:buFont typeface="Symbol" panose="05050102010706020507" pitchFamily="18" charset="2"/>
              <a:buChar char=""/>
            </a:pPr>
            <a:r>
              <a:rPr lang="en-US" sz="1400" kern="100" dirty="0">
                <a:effectLst/>
                <a:ea typeface="Calibri" panose="020F0502020204030204" pitchFamily="34" charset="0"/>
                <a:cs typeface="Times New Roman" panose="02020603050405020304" pitchFamily="18" charset="0"/>
              </a:rPr>
              <a:t>Debit Memos or DRs for expenses that are over 1 year are not permitted, except with approval by SPAC Directors, Rama or Michelle.</a:t>
            </a:r>
          </a:p>
          <a:p>
            <a:pPr marR="0" lvl="0" algn="l">
              <a:lnSpc>
                <a:spcPct val="107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129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50F5BC-EA39-7466-C34F-0863BA4E7124}"/>
              </a:ext>
            </a:extLst>
          </p:cNvPr>
          <p:cNvSpPr>
            <a:spLocks noGrp="1"/>
          </p:cNvSpPr>
          <p:nvPr>
            <p:ph type="subTitle" idx="1"/>
          </p:nvPr>
        </p:nvSpPr>
        <p:spPr>
          <a:xfrm>
            <a:off x="1524000" y="1766657"/>
            <a:ext cx="9144000" cy="4083728"/>
          </a:xfrm>
        </p:spPr>
        <p:txBody>
          <a:bodyPr/>
          <a:lstStyle/>
          <a:p>
            <a:pPr marR="0" lvl="0" algn="l">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Child Account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Procedures-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Request are made via a DocuSign form</a:t>
            </a:r>
          </a:p>
          <a:p>
            <a:pPr marR="0" lvl="0" algn="l">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https://www.umaryland.edu/spac/sponsored-projects-accounting-and-compliance-spac/forms/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Instructions are added to the website under Policies and Procedures.</a:t>
            </a:r>
          </a:p>
          <a:p>
            <a:pPr marL="0" marR="0" algn="l">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Reminder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the form is filled out and submitted, the requestor will receive an email prompting them to review.  Once reviewed and closed, the form will continue along the routing process so that all parties can view the status.</a:t>
            </a:r>
          </a:p>
          <a:p>
            <a:pPr marL="0" marR="0" algn="l">
              <a:lnSpc>
                <a:spcPct val="115000"/>
              </a:lnSpc>
              <a:spcBef>
                <a:spcPts val="0"/>
              </a:spcBef>
              <a:spcAft>
                <a:spcPts val="10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To track the status, you must have: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R"/>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A DocuSign account.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R"/>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Must use a umaryland.edu email address.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kern="0" cap="small" spc="25"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606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78B728-B4FD-5941-91DE-BA81609BD15D}"/>
              </a:ext>
            </a:extLst>
          </p:cNvPr>
          <p:cNvSpPr>
            <a:spLocks noGrp="1"/>
          </p:cNvSpPr>
          <p:nvPr>
            <p:ph type="subTitle" idx="1"/>
          </p:nvPr>
        </p:nvSpPr>
        <p:spPr>
          <a:xfrm>
            <a:off x="1524000" y="2876365"/>
            <a:ext cx="8738586" cy="3166529"/>
          </a:xfrm>
        </p:spPr>
        <p:txBody>
          <a:bodyPr/>
          <a:lstStyle/>
          <a:p>
            <a:pPr marL="914400" lvl="1" indent="-457200" algn="l">
              <a:buFont typeface="+mj-lt"/>
              <a:buAutoNum type="arabicPeriod"/>
            </a:pPr>
            <a:r>
              <a:rPr lang="en-US" sz="3600" dirty="0"/>
              <a:t>Contacts and Escalation</a:t>
            </a:r>
          </a:p>
          <a:p>
            <a:pPr marL="914400" lvl="1" indent="-457200" algn="l">
              <a:buFont typeface="+mj-lt"/>
              <a:buAutoNum type="arabicPeriod"/>
            </a:pPr>
            <a:r>
              <a:rPr lang="en-US" sz="3600" dirty="0"/>
              <a:t>SPAC internal processes	 </a:t>
            </a:r>
          </a:p>
          <a:p>
            <a:pPr marL="914400" lvl="1" indent="-457200" algn="l">
              <a:buFont typeface="+mj-lt"/>
              <a:buAutoNum type="arabicPeriod"/>
            </a:pPr>
            <a:r>
              <a:rPr lang="en-US" sz="3600" dirty="0"/>
              <a:t>General Information &amp; Updates</a:t>
            </a:r>
          </a:p>
          <a:p>
            <a:pPr marL="914400" lvl="1" indent="-457200" algn="l">
              <a:buFont typeface="+mj-lt"/>
              <a:buAutoNum type="arabicPeriod"/>
            </a:pPr>
            <a:r>
              <a:rPr lang="en-US" sz="3600" dirty="0"/>
              <a:t>Questions	</a:t>
            </a:r>
          </a:p>
          <a:p>
            <a:pPr lvl="1" algn="l"/>
            <a:endParaRPr lang="en-US" sz="3600" dirty="0"/>
          </a:p>
        </p:txBody>
      </p:sp>
      <p:pic>
        <p:nvPicPr>
          <p:cNvPr id="5" name="Picture 4" descr="A chalkboard with a word on it next to a pair of books&#10;&#10;Description automatically generated">
            <a:extLst>
              <a:ext uri="{FF2B5EF4-FFF2-40B4-BE49-F238E27FC236}">
                <a16:creationId xmlns:a16="http://schemas.microsoft.com/office/drawing/2014/main" id="{5EBDA906-F847-9BCB-A542-A11759FEBA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48396" y="208625"/>
            <a:ext cx="6027938" cy="2339266"/>
          </a:xfrm>
          <a:prstGeom prst="rect">
            <a:avLst/>
          </a:prstGeom>
        </p:spPr>
      </p:pic>
    </p:spTree>
    <p:extLst>
      <p:ext uri="{BB962C8B-B14F-4D97-AF65-F5344CB8AC3E}">
        <p14:creationId xmlns:p14="http://schemas.microsoft.com/office/powerpoint/2010/main" val="200583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50E-4EC2-2E39-BFBA-3B806C531A9E}"/>
              </a:ext>
            </a:extLst>
          </p:cNvPr>
          <p:cNvSpPr>
            <a:spLocks noGrp="1"/>
          </p:cNvSpPr>
          <p:nvPr>
            <p:ph type="ctrTitle"/>
          </p:nvPr>
        </p:nvSpPr>
        <p:spPr/>
        <p:txBody>
          <a:bodyPr>
            <a:normAutofit fontScale="90000"/>
          </a:bodyPr>
          <a:lstStyle/>
          <a:p>
            <a:r>
              <a:rPr lang="en-US" dirty="0"/>
              <a:t>General  Information &amp; Updates</a:t>
            </a:r>
          </a:p>
        </p:txBody>
      </p:sp>
    </p:spTree>
    <p:extLst>
      <p:ext uri="{BB962C8B-B14F-4D97-AF65-F5344CB8AC3E}">
        <p14:creationId xmlns:p14="http://schemas.microsoft.com/office/powerpoint/2010/main" val="323578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C5971D-A3EE-9956-092C-C6350C0FE592}"/>
              </a:ext>
            </a:extLst>
          </p:cNvPr>
          <p:cNvSpPr>
            <a:spLocks noGrp="1"/>
          </p:cNvSpPr>
          <p:nvPr>
            <p:ph type="subTitle" idx="1"/>
          </p:nvPr>
        </p:nvSpPr>
        <p:spPr>
          <a:xfrm>
            <a:off x="676684" y="1329179"/>
            <a:ext cx="9786151" cy="4694549"/>
          </a:xfrm>
        </p:spPr>
        <p:txBody>
          <a:bodyPr/>
          <a:lstStyle/>
          <a:p>
            <a:pPr marL="514350" indent="-514350" algn="l">
              <a:buFont typeface="+mj-lt"/>
              <a:buAutoNum type="romanUcPeriod"/>
            </a:pPr>
            <a:r>
              <a:rPr lang="en-US" u="sng" dirty="0"/>
              <a:t>OSN Replacement </a:t>
            </a:r>
          </a:p>
          <a:p>
            <a:pPr marL="1657350" marR="0" lvl="3" indent="-285750" algn="l">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As of May 2024, Oracle will discontinue Oracle Social Network (OSN)on the Quantum platform.   </a:t>
            </a:r>
          </a:p>
          <a:p>
            <a:pPr marL="1657350" marR="0" lvl="3" indent="-285750" algn="l">
              <a:buFont typeface="Wingdings" panose="05000000000000000000" pitchFamily="2" charset="2"/>
              <a:buChar char="§"/>
            </a:pPr>
            <a:r>
              <a:rPr lang="en-US" dirty="0"/>
              <a:t>	SPAC’s plan is to have the departments continue to create billing events in Quantum Financials        	but use an  Image Now web form to submit supporting documents.</a:t>
            </a:r>
          </a:p>
          <a:p>
            <a:pPr marL="1657350" marR="0" lvl="3" indent="-285750" algn="l">
              <a:buFont typeface="Wingdings" panose="05000000000000000000" pitchFamily="2" charset="2"/>
              <a:buChar char="§"/>
            </a:pPr>
            <a:r>
              <a:rPr lang="en-US" dirty="0"/>
              <a:t>	 MORE TO COME IN THE NEXT MONTH.    </a:t>
            </a:r>
          </a:p>
          <a:p>
            <a:pPr marL="514350" indent="-514350" algn="l">
              <a:buFont typeface="+mj-lt"/>
              <a:buAutoNum type="romanUcPeriod" startAt="2"/>
            </a:pPr>
            <a:r>
              <a:rPr lang="en-US" u="sng" dirty="0"/>
              <a:t>Single Audit CliftonLarsonAllen (CLA)</a:t>
            </a:r>
          </a:p>
          <a:p>
            <a:pPr marL="1657350" lvl="3" indent="-285750" algn="l">
              <a:buFont typeface="Wingdings" panose="05000000000000000000" pitchFamily="2" charset="2"/>
              <a:buChar char="§"/>
            </a:pPr>
            <a:r>
              <a:rPr lang="en-US" dirty="0"/>
              <a:t>Expect requests from auditors</a:t>
            </a:r>
          </a:p>
          <a:p>
            <a:pPr marL="1657350" lvl="3" indent="-285750" algn="l">
              <a:buFont typeface="Wingdings" panose="05000000000000000000" pitchFamily="2" charset="2"/>
              <a:buChar char="§"/>
            </a:pPr>
            <a:r>
              <a:rPr lang="en-US" dirty="0"/>
              <a:t>Impacted departments will be contacted</a:t>
            </a:r>
          </a:p>
          <a:p>
            <a:pPr marL="514350" indent="-514350" algn="l">
              <a:buFont typeface="+mj-lt"/>
              <a:buAutoNum type="romanUcPeriod" startAt="3"/>
            </a:pPr>
            <a:r>
              <a:rPr lang="en-US" u="sng" dirty="0"/>
              <a:t>Fellowships</a:t>
            </a:r>
          </a:p>
          <a:p>
            <a:pPr marL="1657350" lvl="3" indent="-285750" algn="l">
              <a:buFont typeface="Wingdings" panose="05000000000000000000" pitchFamily="2" charset="2"/>
              <a:buChar char="§"/>
            </a:pPr>
            <a:r>
              <a:rPr lang="en-US" dirty="0"/>
              <a:t>Terminations letters are the closest thing to a financial closeout for fellowship awards. SPAC will be sending fellowship reconciliations to the department to assist in reviewing expenses and to use as support for the termination letters. </a:t>
            </a:r>
          </a:p>
          <a:p>
            <a:pPr marL="1657350" lvl="3" indent="-285750" algn="l">
              <a:buFont typeface="Wingdings" panose="05000000000000000000" pitchFamily="2" charset="2"/>
              <a:buChar char="§"/>
            </a:pP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be on the lookout for the reconciliation within 30 days of the award end date.</a:t>
            </a:r>
            <a:endParaRPr lang="en-US" dirty="0">
              <a:effectLst/>
              <a:latin typeface="Times New Roman" panose="02020603050405020304" pitchFamily="18" charset="0"/>
              <a:ea typeface="Times New Roman" panose="02020603050405020304" pitchFamily="18" charset="0"/>
            </a:endParaRPr>
          </a:p>
          <a:p>
            <a:pPr marL="1657350" lvl="3" indent="-285750" algn="l">
              <a:buFont typeface="Wingdings" panose="05000000000000000000" pitchFamily="2" charset="2"/>
              <a:buChar char="§"/>
            </a:pPr>
            <a:r>
              <a:rPr lang="en-US" i="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Termination letters are only used as financial reporting for fellowships not for training grants. For the latter, FFRs are used. </a:t>
            </a:r>
            <a:endParaRPr lang="en-US" dirty="0"/>
          </a:p>
          <a:p>
            <a:pPr marL="514350" indent="-514350" algn="l">
              <a:buFont typeface="+mj-lt"/>
              <a:buAutoNum type="romanUcPeriod"/>
            </a:pPr>
            <a:endParaRPr lang="en-US" u="sng" dirty="0"/>
          </a:p>
          <a:p>
            <a:pPr marL="514350" indent="-514350" algn="l">
              <a:buFont typeface="+mj-lt"/>
              <a:buAutoNum type="romanUcPeriod"/>
            </a:pPr>
            <a:endParaRPr lang="en-US" u="sng" dirty="0"/>
          </a:p>
          <a:p>
            <a:pPr marL="514350" indent="-514350" algn="l">
              <a:buFont typeface="+mj-lt"/>
              <a:buAutoNum type="romanUcPeriod"/>
            </a:pPr>
            <a:endParaRPr lang="en-US" u="sng" dirty="0"/>
          </a:p>
          <a:p>
            <a:pPr marL="514350" indent="-514350" algn="l">
              <a:buFont typeface="+mj-lt"/>
              <a:buAutoNum type="romanUcPeriod"/>
            </a:pPr>
            <a:endParaRPr lang="en-US" u="sng" dirty="0"/>
          </a:p>
          <a:p>
            <a:pPr algn="l"/>
            <a:endParaRPr lang="en-US" dirty="0"/>
          </a:p>
        </p:txBody>
      </p:sp>
    </p:spTree>
    <p:extLst>
      <p:ext uri="{BB962C8B-B14F-4D97-AF65-F5344CB8AC3E}">
        <p14:creationId xmlns:p14="http://schemas.microsoft.com/office/powerpoint/2010/main" val="391337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70E24E-9FC6-D291-1E90-38C100F5D56D}"/>
              </a:ext>
            </a:extLst>
          </p:cNvPr>
          <p:cNvSpPr>
            <a:spLocks noGrp="1"/>
          </p:cNvSpPr>
          <p:nvPr>
            <p:ph type="subTitle" idx="1"/>
          </p:nvPr>
        </p:nvSpPr>
        <p:spPr>
          <a:xfrm>
            <a:off x="1524000" y="1800521"/>
            <a:ext cx="9144000" cy="3770720"/>
          </a:xfrm>
        </p:spPr>
        <p:txBody>
          <a:bodyPr/>
          <a:lstStyle/>
          <a:p>
            <a:pPr algn="l"/>
            <a:endParaRPr lang="en-US" sz="1600" dirty="0"/>
          </a:p>
          <a:p>
            <a:pPr marL="514350" indent="-514350" algn="l">
              <a:buFont typeface="+mj-lt"/>
              <a:buAutoNum type="romanUcPeriod" startAt="4"/>
            </a:pPr>
            <a:r>
              <a:rPr lang="en-US" u="sng" dirty="0"/>
              <a:t>Policies Updates- approved September 2023</a:t>
            </a:r>
          </a:p>
          <a:p>
            <a:pPr algn="l"/>
            <a:endParaRPr lang="en-US" u="sng" dirty="0"/>
          </a:p>
          <a:p>
            <a:pPr marL="0" marR="0" algn="l">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1)UMB Policy on SPAC Contract and Grant Billing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https://www.umaryland.edu/policies-and-procedures/library/financial-affairs/policies/viii-800a.php</a:t>
            </a: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UMB Policy on SPAC Collections of Sponsored Receivables.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https://www.umaryland.edu/policies-and-procedures/library/financial-affairs/policies/viii-800b.php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2997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ADBE-F31B-2AD3-BF61-9841A5FEFB47}"/>
              </a:ext>
            </a:extLst>
          </p:cNvPr>
          <p:cNvSpPr>
            <a:spLocks noGrp="1"/>
          </p:cNvSpPr>
          <p:nvPr>
            <p:ph type="ctrTitle"/>
          </p:nvPr>
        </p:nvSpPr>
        <p:spPr>
          <a:xfrm>
            <a:off x="1524000" y="1580225"/>
            <a:ext cx="3944645" cy="896645"/>
          </a:xfrm>
        </p:spPr>
        <p:txBody>
          <a:bodyPr>
            <a:normAutofit fontScale="90000"/>
          </a:bodyPr>
          <a:lstStyle/>
          <a:p>
            <a:r>
              <a:rPr lang="en-US" sz="2400" b="1" u="sng" dirty="0"/>
              <a:t>SPAC Procedures and Policies </a:t>
            </a:r>
            <a:br>
              <a:rPr lang="en-US" sz="1600" dirty="0"/>
            </a:br>
            <a:endParaRPr lang="en-US" sz="3600" dirty="0"/>
          </a:p>
        </p:txBody>
      </p:sp>
      <p:sp>
        <p:nvSpPr>
          <p:cNvPr id="3" name="Subtitle 2">
            <a:extLst>
              <a:ext uri="{FF2B5EF4-FFF2-40B4-BE49-F238E27FC236}">
                <a16:creationId xmlns:a16="http://schemas.microsoft.com/office/drawing/2014/main" id="{A198D626-F219-9C5A-1485-9B02069F50F4}"/>
              </a:ext>
            </a:extLst>
          </p:cNvPr>
          <p:cNvSpPr>
            <a:spLocks noGrp="1"/>
          </p:cNvSpPr>
          <p:nvPr>
            <p:ph type="subTitle" idx="1"/>
          </p:nvPr>
        </p:nvSpPr>
        <p:spPr>
          <a:xfrm>
            <a:off x="1524000" y="2130641"/>
            <a:ext cx="9144000" cy="3868943"/>
          </a:xfrm>
        </p:spPr>
        <p:txBody>
          <a:bodyPr/>
          <a:lstStyle/>
          <a:p>
            <a:r>
              <a:rPr lang="en-US" dirty="0"/>
              <a:t>Can be found here:  </a:t>
            </a:r>
            <a:r>
              <a:rPr lang="en-US" dirty="0">
                <a:hlinkClick r:id="rId2"/>
              </a:rPr>
              <a:t>https://www.umaryland.edu/spac/sponsored-projects-accounting-and-compliance-spac/policies-and-procedures/</a:t>
            </a:r>
            <a:endParaRPr lang="en-US" dirty="0"/>
          </a:p>
          <a:p>
            <a:endParaRPr lang="en-US" dirty="0"/>
          </a:p>
          <a:p>
            <a:endParaRPr lang="en-US" dirty="0"/>
          </a:p>
        </p:txBody>
      </p:sp>
      <p:pic>
        <p:nvPicPr>
          <p:cNvPr id="5" name="Picture 4">
            <a:extLst>
              <a:ext uri="{FF2B5EF4-FFF2-40B4-BE49-F238E27FC236}">
                <a16:creationId xmlns:a16="http://schemas.microsoft.com/office/drawing/2014/main" id="{65E5D2F6-B5F4-8F44-AE6C-3E66DCF072D2}"/>
              </a:ext>
            </a:extLst>
          </p:cNvPr>
          <p:cNvPicPr>
            <a:picLocks noChangeAspect="1"/>
          </p:cNvPicPr>
          <p:nvPr/>
        </p:nvPicPr>
        <p:blipFill>
          <a:blip r:embed="rId3"/>
          <a:stretch>
            <a:fillRect/>
          </a:stretch>
        </p:blipFill>
        <p:spPr>
          <a:xfrm>
            <a:off x="2566987" y="3027285"/>
            <a:ext cx="4738881" cy="2820463"/>
          </a:xfrm>
          <a:prstGeom prst="rect">
            <a:avLst/>
          </a:prstGeom>
        </p:spPr>
      </p:pic>
    </p:spTree>
    <p:extLst>
      <p:ext uri="{BB962C8B-B14F-4D97-AF65-F5344CB8AC3E}">
        <p14:creationId xmlns:p14="http://schemas.microsoft.com/office/powerpoint/2010/main" val="314535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ADBE-F31B-2AD3-BF61-9841A5FEFB47}"/>
              </a:ext>
            </a:extLst>
          </p:cNvPr>
          <p:cNvSpPr>
            <a:spLocks noGrp="1"/>
          </p:cNvSpPr>
          <p:nvPr>
            <p:ph type="ctrTitle"/>
          </p:nvPr>
        </p:nvSpPr>
        <p:spPr>
          <a:xfrm>
            <a:off x="1524000" y="1580225"/>
            <a:ext cx="3944645" cy="896645"/>
          </a:xfrm>
        </p:spPr>
        <p:txBody>
          <a:bodyPr>
            <a:normAutofit fontScale="90000"/>
          </a:bodyPr>
          <a:lstStyle/>
          <a:p>
            <a:r>
              <a:rPr lang="en-US" sz="2400" b="1" u="sng" dirty="0"/>
              <a:t>SPAC Frequently Asked Questions</a:t>
            </a:r>
            <a:r>
              <a:rPr lang="en-US" sz="2000" b="1" dirty="0"/>
              <a:t>	</a:t>
            </a:r>
            <a:br>
              <a:rPr lang="en-US" sz="1600" dirty="0"/>
            </a:br>
            <a:endParaRPr lang="en-US" sz="3600" dirty="0"/>
          </a:p>
        </p:txBody>
      </p:sp>
      <p:sp>
        <p:nvSpPr>
          <p:cNvPr id="3" name="Subtitle 2">
            <a:extLst>
              <a:ext uri="{FF2B5EF4-FFF2-40B4-BE49-F238E27FC236}">
                <a16:creationId xmlns:a16="http://schemas.microsoft.com/office/drawing/2014/main" id="{A198D626-F219-9C5A-1485-9B02069F50F4}"/>
              </a:ext>
            </a:extLst>
          </p:cNvPr>
          <p:cNvSpPr>
            <a:spLocks noGrp="1"/>
          </p:cNvSpPr>
          <p:nvPr>
            <p:ph type="subTitle" idx="1"/>
          </p:nvPr>
        </p:nvSpPr>
        <p:spPr>
          <a:xfrm>
            <a:off x="1452466" y="1899821"/>
            <a:ext cx="9144000" cy="4023307"/>
          </a:xfrm>
        </p:spPr>
        <p:txBody>
          <a:bodyPr/>
          <a:lstStyle/>
          <a:p>
            <a:pPr marL="0" marR="0" algn="l">
              <a:lnSpc>
                <a:spcPct val="107000"/>
              </a:lnSpc>
              <a:spcBef>
                <a:spcPts val="0"/>
              </a:spcBef>
              <a:spcAft>
                <a:spcPts val="800"/>
              </a:spcAft>
            </a:pPr>
            <a:r>
              <a:rPr lang="en-US" dirty="0"/>
              <a:t>Can be found here: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https://www.umaryland.edu/spac/sponsored-projects-accounting and-compliance-</a:t>
            </a:r>
            <a:r>
              <a:rPr lang="en-US"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spac</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/frequently-asked-questions/</a:t>
            </a: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8C770466-5E6A-915B-21F8-CCD06C7B7E7A}"/>
              </a:ext>
            </a:extLst>
          </p:cNvPr>
          <p:cNvPicPr>
            <a:picLocks noChangeAspect="1"/>
          </p:cNvPicPr>
          <p:nvPr/>
        </p:nvPicPr>
        <p:blipFill>
          <a:blip r:embed="rId3"/>
          <a:stretch>
            <a:fillRect/>
          </a:stretch>
        </p:blipFill>
        <p:spPr>
          <a:xfrm>
            <a:off x="1524000" y="2862068"/>
            <a:ext cx="6783355" cy="3185348"/>
          </a:xfrm>
          <a:prstGeom prst="rect">
            <a:avLst/>
          </a:prstGeom>
        </p:spPr>
      </p:pic>
    </p:spTree>
    <p:extLst>
      <p:ext uri="{BB962C8B-B14F-4D97-AF65-F5344CB8AC3E}">
        <p14:creationId xmlns:p14="http://schemas.microsoft.com/office/powerpoint/2010/main" val="3310247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4A6218-6B69-8153-5184-33B275D28DE1}"/>
              </a:ext>
            </a:extLst>
          </p:cNvPr>
          <p:cNvSpPr>
            <a:spLocks noGrp="1"/>
          </p:cNvSpPr>
          <p:nvPr>
            <p:ph type="subTitle" idx="1"/>
          </p:nvPr>
        </p:nvSpPr>
        <p:spPr>
          <a:xfrm>
            <a:off x="1524000" y="1331650"/>
            <a:ext cx="9144000" cy="3926150"/>
          </a:xfrm>
        </p:spPr>
        <p:txBody>
          <a:bodyPr/>
          <a:lstStyle/>
          <a:p>
            <a:pPr algn="l"/>
            <a:r>
              <a:rPr lang="en-US" sz="5400" dirty="0"/>
              <a:t>QUESTIONS?</a:t>
            </a:r>
          </a:p>
          <a:p>
            <a:pPr algn="l"/>
            <a:endParaRPr lang="en-US" dirty="0"/>
          </a:p>
        </p:txBody>
      </p:sp>
      <p:pic>
        <p:nvPicPr>
          <p:cNvPr id="4" name="Picture 3" descr="A person holding a sign with question marks&#10;&#10;Description automatically generated">
            <a:extLst>
              <a:ext uri="{FF2B5EF4-FFF2-40B4-BE49-F238E27FC236}">
                <a16:creationId xmlns:a16="http://schemas.microsoft.com/office/drawing/2014/main" id="{ED5308D5-0C52-4ADD-74D8-2982C64FB8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77719" y="2095500"/>
            <a:ext cx="6836561" cy="3846334"/>
          </a:xfrm>
          <a:prstGeom prst="rect">
            <a:avLst/>
          </a:prstGeom>
        </p:spPr>
      </p:pic>
    </p:spTree>
    <p:extLst>
      <p:ext uri="{BB962C8B-B14F-4D97-AF65-F5344CB8AC3E}">
        <p14:creationId xmlns:p14="http://schemas.microsoft.com/office/powerpoint/2010/main" val="326563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985E-534D-AA85-5C6A-8F79EC742377}"/>
              </a:ext>
            </a:extLst>
          </p:cNvPr>
          <p:cNvSpPr>
            <a:spLocks noGrp="1"/>
          </p:cNvSpPr>
          <p:nvPr>
            <p:ph type="ctrTitle"/>
          </p:nvPr>
        </p:nvSpPr>
        <p:spPr>
          <a:xfrm>
            <a:off x="1524000" y="2689933"/>
            <a:ext cx="9144000" cy="1154097"/>
          </a:xfrm>
        </p:spPr>
        <p:txBody>
          <a:bodyPr>
            <a:normAutofit/>
          </a:bodyPr>
          <a:lstStyle/>
          <a:p>
            <a:r>
              <a:rPr lang="en-US" dirty="0"/>
              <a:t>Contacts &amp; Escalation</a:t>
            </a:r>
          </a:p>
        </p:txBody>
      </p:sp>
    </p:spTree>
    <p:extLst>
      <p:ext uri="{BB962C8B-B14F-4D97-AF65-F5344CB8AC3E}">
        <p14:creationId xmlns:p14="http://schemas.microsoft.com/office/powerpoint/2010/main" val="346204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726A0F-0A90-3FB0-9990-89095F1FF050}"/>
              </a:ext>
            </a:extLst>
          </p:cNvPr>
          <p:cNvSpPr>
            <a:spLocks noGrp="1"/>
          </p:cNvSpPr>
          <p:nvPr>
            <p:ph type="subTitle" idx="1"/>
          </p:nvPr>
        </p:nvSpPr>
        <p:spPr>
          <a:xfrm>
            <a:off x="1524000" y="1740024"/>
            <a:ext cx="9144000" cy="4136994"/>
          </a:xfrm>
        </p:spPr>
        <p:txBody>
          <a:bodyPr/>
          <a:lstStyle/>
          <a:p>
            <a:pPr algn="l"/>
            <a:r>
              <a:rPr lang="en-US" u="sng" dirty="0"/>
              <a:t>Contact the billing teams </a:t>
            </a:r>
            <a:r>
              <a:rPr lang="en-US" dirty="0"/>
              <a:t>:</a:t>
            </a:r>
          </a:p>
          <a:p>
            <a:pPr marL="342900" indent="-342900" algn="l">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Billing Inquiries- VMS Awards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billvms@umaryland.edu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Bef>
                <a:spcPts val="0"/>
              </a:spcBef>
              <a:spcAft>
                <a:spcPts val="800"/>
              </a:spcAft>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Billing Inquiries- Fed Awards: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billfed@umaryland.edu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800"/>
              </a:spcAft>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Billing Inquiries- NON-FED/COST Awards: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billnonfed@umaryland.edu</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gn="l">
              <a:lnSpc>
                <a:spcPct val="107000"/>
              </a:lnSpc>
              <a:spcBef>
                <a:spcPts val="0"/>
              </a:spcBef>
              <a:spcAft>
                <a:spcPts val="800"/>
              </a:spcAft>
              <a:buFont typeface="Wingdings" panose="05000000000000000000" pitchFamily="2" charset="2"/>
              <a:buChar char="Ø"/>
            </a:pPr>
            <a:r>
              <a:rPr lang="en-US" sz="2000" b="1" dirty="0">
                <a:latin typeface="Calibri" panose="020F0502020204030204" pitchFamily="34" charset="0"/>
                <a:cs typeface="Times New Roman" panose="02020603050405020304" pitchFamily="18" charset="0"/>
              </a:rPr>
              <a:t>Billing Inquiries- LOC Awards: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spacffr@umaryland.edu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Contact the Setup team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spacsetup@umaryland.edu</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Contact the CAR team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spaccollections@umaryland.edu</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u="sng" dirty="0">
                <a:solidFill>
                  <a:prstClr val="black"/>
                </a:solidFill>
                <a:latin typeface="Calibri" panose="020F0502020204030204"/>
              </a:rPr>
              <a:t>Contact the Effort team</a:t>
            </a:r>
            <a:r>
              <a:rPr lang="en-US" dirty="0">
                <a:solidFill>
                  <a:prstClr val="black"/>
                </a:solidFill>
                <a:latin typeface="Calibri" panose="020F0502020204030204"/>
              </a:rPr>
              <a:t>: </a:t>
            </a:r>
            <a:r>
              <a:rPr lang="en-US" dirty="0">
                <a:solidFill>
                  <a:prstClr val="black"/>
                </a:solidFill>
                <a:latin typeface="Calibri" panose="020F0502020204030204"/>
                <a:hlinkClick r:id="rId8"/>
              </a:rPr>
              <a:t>effort@umaryland.edu</a:t>
            </a: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a:rPr>
              <a:t>Please send email to only one Email Inbox for faster resolution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91164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5ABFFE8-87FC-9363-C0B3-3780CF848A36}"/>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7905490C-B254-2612-3CBF-963A45463B08}"/>
              </a:ext>
            </a:extLst>
          </p:cNvPr>
          <p:cNvPicPr>
            <a:picLocks noChangeAspect="1"/>
          </p:cNvPicPr>
          <p:nvPr/>
        </p:nvPicPr>
        <p:blipFill>
          <a:blip r:embed="rId2"/>
          <a:stretch>
            <a:fillRect/>
          </a:stretch>
        </p:blipFill>
        <p:spPr>
          <a:xfrm>
            <a:off x="1376038" y="532660"/>
            <a:ext cx="10227077" cy="5736166"/>
          </a:xfrm>
          <a:prstGeom prst="rect">
            <a:avLst/>
          </a:prstGeom>
        </p:spPr>
      </p:pic>
    </p:spTree>
    <p:extLst>
      <p:ext uri="{BB962C8B-B14F-4D97-AF65-F5344CB8AC3E}">
        <p14:creationId xmlns:p14="http://schemas.microsoft.com/office/powerpoint/2010/main" val="223869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C7FF8-6E0E-8C88-F6B4-C9893B986B3C}"/>
              </a:ext>
            </a:extLst>
          </p:cNvPr>
          <p:cNvSpPr>
            <a:spLocks noGrp="1"/>
          </p:cNvSpPr>
          <p:nvPr>
            <p:ph type="subTitle" idx="1"/>
          </p:nvPr>
        </p:nvSpPr>
        <p:spPr>
          <a:xfrm>
            <a:off x="1524000" y="1754908"/>
            <a:ext cx="9144000" cy="3997822"/>
          </a:xfrm>
        </p:spPr>
        <p:txBody>
          <a:bodyPr/>
          <a:lstStyle/>
          <a:p>
            <a:pPr marL="457200" indent="-457200" algn="l">
              <a:buFont typeface="+mj-lt"/>
              <a:buAutoNum type="arabicPeriod"/>
            </a:pPr>
            <a:endParaRPr lang="en-US" dirty="0"/>
          </a:p>
          <a:p>
            <a:pPr algn="l"/>
            <a:r>
              <a:rPr lang="en-US" dirty="0"/>
              <a:t>Not currently envisaging to have a 24 hours online chat room:</a:t>
            </a:r>
          </a:p>
          <a:p>
            <a:pPr algn="l"/>
            <a:r>
              <a:rPr lang="en-US" dirty="0"/>
              <a:t>BUT:</a:t>
            </a:r>
          </a:p>
          <a:p>
            <a:pPr marL="457200" indent="-457200" algn="l">
              <a:buFont typeface="+mj-lt"/>
              <a:buAutoNum type="arabicPeriod"/>
            </a:pPr>
            <a:r>
              <a:rPr lang="en-US" dirty="0"/>
              <a:t>SPAC Team is required to use Teams every day. Please reach out to the specific individual via Teams, if needed.</a:t>
            </a:r>
          </a:p>
          <a:p>
            <a:pPr marL="457200" indent="-457200" algn="l">
              <a:buFont typeface="+mj-lt"/>
              <a:buAutoNum type="arabicPeriod" startAt="2"/>
            </a:pPr>
            <a:r>
              <a:rPr lang="en-US" dirty="0"/>
              <a:t>SPAC will have office hours (similar to SPA)starting February 2024</a:t>
            </a:r>
          </a:p>
          <a:p>
            <a:pPr marL="800100" lvl="1" indent="-342900" algn="l">
              <a:buFont typeface="Wingdings" panose="05000000000000000000" pitchFamily="2" charset="2"/>
              <a:buChar char="§"/>
            </a:pPr>
            <a:r>
              <a:rPr lang="en-US" dirty="0"/>
              <a:t> Twice a week.</a:t>
            </a:r>
          </a:p>
          <a:p>
            <a:pPr marL="800100" lvl="1" indent="-342900" algn="l">
              <a:buFont typeface="Wingdings" panose="05000000000000000000" pitchFamily="2" charset="2"/>
              <a:buChar char="§"/>
            </a:pPr>
            <a:r>
              <a:rPr lang="en-US" dirty="0"/>
              <a:t> Consecutive to SPA office hours. </a:t>
            </a:r>
          </a:p>
          <a:p>
            <a:pPr marL="800100" lvl="1" indent="-342900" algn="l">
              <a:buFont typeface="Wingdings" panose="05000000000000000000" pitchFamily="2" charset="2"/>
              <a:buChar char="§"/>
            </a:pPr>
            <a:r>
              <a:rPr lang="en-US" dirty="0"/>
              <a:t>More information will be communicated and posted on the SPAC website closer to 2/1/2024.</a:t>
            </a:r>
          </a:p>
          <a:p>
            <a:pPr marL="457200" indent="-457200" algn="l">
              <a:buFont typeface="+mj-lt"/>
              <a:buAutoNum type="arabicPeriod" startAt="2"/>
            </a:pPr>
            <a:endParaRPr lang="en-US" dirty="0"/>
          </a:p>
        </p:txBody>
      </p:sp>
    </p:spTree>
    <p:extLst>
      <p:ext uri="{BB962C8B-B14F-4D97-AF65-F5344CB8AC3E}">
        <p14:creationId xmlns:p14="http://schemas.microsoft.com/office/powerpoint/2010/main" val="280069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3CA07-1E86-2CD7-88CC-7AB4E4E02D70}"/>
              </a:ext>
            </a:extLst>
          </p:cNvPr>
          <p:cNvSpPr>
            <a:spLocks noGrp="1"/>
          </p:cNvSpPr>
          <p:nvPr>
            <p:ph type="subTitle" idx="1"/>
          </p:nvPr>
        </p:nvSpPr>
        <p:spPr>
          <a:xfrm>
            <a:off x="1524000" y="1722268"/>
            <a:ext cx="9144000" cy="3879542"/>
          </a:xfrm>
        </p:spPr>
        <p:txBody>
          <a:bodyPr/>
          <a:lstStyle/>
          <a:p>
            <a:pPr marL="457200" indent="-457200" algn="l">
              <a:buFont typeface="+mj-lt"/>
              <a:buAutoNum type="arabicPeriod" startAt="3"/>
            </a:pPr>
            <a:r>
              <a:rPr lang="en-US" dirty="0"/>
              <a:t>Response time for issues: please expect maximum 24-72 hours resolution (1-3 business days) depending on the severity of the issue.</a:t>
            </a:r>
          </a:p>
          <a:p>
            <a:pPr marL="457200" indent="-457200" algn="l">
              <a:buFont typeface="+mj-lt"/>
              <a:buAutoNum type="arabicPeriod" startAt="4"/>
            </a:pPr>
            <a:r>
              <a:rPr lang="en-US" u="sng" dirty="0"/>
              <a:t>Note</a:t>
            </a:r>
            <a:r>
              <a:rPr lang="en-US" dirty="0"/>
              <a:t>: SPAC Team will be in a meeting all day on 2/8/24, therefore response time may be delayed on that day.</a:t>
            </a:r>
          </a:p>
          <a:p>
            <a:pPr algn="l"/>
            <a:endParaRPr lang="en-US" b="0" i="0" dirty="0">
              <a:solidFill>
                <a:srgbClr val="333333"/>
              </a:solidFill>
              <a:effectLst/>
              <a:latin typeface="Gotham SSm 4r"/>
            </a:endParaRPr>
          </a:p>
          <a:p>
            <a:pPr algn="l"/>
            <a:endParaRPr lang="en-US" dirty="0"/>
          </a:p>
          <a:p>
            <a:pPr marL="457200" indent="-457200" algn="l">
              <a:buFont typeface="+mj-lt"/>
              <a:buAutoNum type="arabicPeriod" startAt="5"/>
            </a:pPr>
            <a:endParaRPr lang="en-US" dirty="0"/>
          </a:p>
          <a:p>
            <a:pPr marL="457200" indent="-457200" algn="l">
              <a:buFont typeface="+mj-lt"/>
              <a:buAutoNum type="arabicPeriod" startAt="5"/>
            </a:pPr>
            <a:endParaRPr lang="en-US" dirty="0"/>
          </a:p>
          <a:p>
            <a:pPr algn="l"/>
            <a:endParaRPr lang="en-US" dirty="0"/>
          </a:p>
        </p:txBody>
      </p:sp>
    </p:spTree>
    <p:extLst>
      <p:ext uri="{BB962C8B-B14F-4D97-AF65-F5344CB8AC3E}">
        <p14:creationId xmlns:p14="http://schemas.microsoft.com/office/powerpoint/2010/main" val="43951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985E-534D-AA85-5C6A-8F79EC742377}"/>
              </a:ext>
            </a:extLst>
          </p:cNvPr>
          <p:cNvSpPr>
            <a:spLocks noGrp="1"/>
          </p:cNvSpPr>
          <p:nvPr>
            <p:ph type="ctrTitle"/>
          </p:nvPr>
        </p:nvSpPr>
        <p:spPr>
          <a:xfrm>
            <a:off x="1524000" y="2689933"/>
            <a:ext cx="9144000" cy="1154097"/>
          </a:xfrm>
        </p:spPr>
        <p:txBody>
          <a:bodyPr>
            <a:normAutofit/>
          </a:bodyPr>
          <a:lstStyle/>
          <a:p>
            <a:r>
              <a:rPr lang="en-US" dirty="0"/>
              <a:t>Internal Processes</a:t>
            </a:r>
          </a:p>
        </p:txBody>
      </p:sp>
    </p:spTree>
    <p:extLst>
      <p:ext uri="{BB962C8B-B14F-4D97-AF65-F5344CB8AC3E}">
        <p14:creationId xmlns:p14="http://schemas.microsoft.com/office/powerpoint/2010/main" val="214950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F11E8A-383B-4547-86D4-DFA94C763E56}"/>
              </a:ext>
            </a:extLst>
          </p:cNvPr>
          <p:cNvSpPr>
            <a:spLocks noGrp="1"/>
          </p:cNvSpPr>
          <p:nvPr>
            <p:ph type="subTitle" idx="1"/>
          </p:nvPr>
        </p:nvSpPr>
        <p:spPr>
          <a:xfrm>
            <a:off x="1524000" y="1740023"/>
            <a:ext cx="9144000" cy="4057095"/>
          </a:xfrm>
        </p:spPr>
        <p:txBody>
          <a:bodyPr/>
          <a:lstStyle/>
          <a:p>
            <a:pPr marL="514350" indent="-514350" algn="l">
              <a:buFont typeface="+mj-lt"/>
              <a:buAutoNum type="romanUcPeriod"/>
            </a:pPr>
            <a:r>
              <a:rPr lang="en-US" u="sng" dirty="0"/>
              <a:t>Collections</a:t>
            </a:r>
          </a:p>
          <a:p>
            <a:pPr algn="l"/>
            <a:r>
              <a:rPr lang="en-US" sz="1800" dirty="0"/>
              <a:t>Every quarter (March, June, September, December), SPAC Director sends the over 180 days aging outstanding receivable to Assistant Deans of schools</a:t>
            </a:r>
            <a:r>
              <a:rPr lang="en-US" dirty="0"/>
              <a:t>.</a:t>
            </a:r>
          </a:p>
          <a:p>
            <a:pPr algn="l"/>
            <a:endParaRPr lang="en-US" dirty="0"/>
          </a:p>
          <a:p>
            <a:pPr marL="514350" indent="-514350" algn="l">
              <a:buFont typeface="+mj-lt"/>
              <a:buAutoNum type="romanUcPeriod" startAt="2"/>
            </a:pPr>
            <a:r>
              <a:rPr lang="en-US" u="sng" dirty="0"/>
              <a:t>Timely Reporting of FFRs</a:t>
            </a:r>
          </a:p>
          <a:p>
            <a:pPr marR="0" lvl="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Within thirty (30) calendar days after the end of the project period, a draft FFR reconciliation based on the UMB financial system is sent to the Department Administrator or other designated individual.</a:t>
            </a:r>
          </a:p>
          <a:p>
            <a:pPr marR="0" lvl="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l">
              <a:lnSpc>
                <a:spcPct val="107000"/>
              </a:lnSpc>
              <a:spcBef>
                <a:spcPts val="0"/>
              </a:spcBef>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department will review the FFR for completeness and accuracy, process any adjustments, have the Principal Investigator (PI) sign the corrected FFR and return it to SPAC within 14 days.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R="0" lvl="0" algn="l">
              <a:lnSpc>
                <a:spcPct val="107000"/>
              </a:lnSpc>
              <a:spcBef>
                <a:spcPts val="0"/>
              </a:spcBef>
              <a:spcAft>
                <a:spcPts val="0"/>
              </a:spcAft>
            </a:pPr>
            <a:endParaRPr lang="en-US" u="sng" dirty="0"/>
          </a:p>
        </p:txBody>
      </p:sp>
    </p:spTree>
    <p:extLst>
      <p:ext uri="{BB962C8B-B14F-4D97-AF65-F5344CB8AC3E}">
        <p14:creationId xmlns:p14="http://schemas.microsoft.com/office/powerpoint/2010/main" val="92868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4195</TotalTime>
  <Words>1836</Words>
  <Application>Microsoft Office PowerPoint</Application>
  <PresentationFormat>Widescreen</PresentationFormat>
  <Paragraphs>163</Paragraphs>
  <Slides>25</Slides>
  <Notes>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Gotham SSm 4r</vt:lpstr>
      <vt:lpstr>Symbol</vt:lpstr>
      <vt:lpstr>Times New Roman</vt:lpstr>
      <vt:lpstr>Wingdings</vt:lpstr>
      <vt:lpstr>Office Theme</vt:lpstr>
      <vt:lpstr>SPAC  </vt:lpstr>
      <vt:lpstr>PowerPoint Presentation</vt:lpstr>
      <vt:lpstr>Contacts &amp; Escalation</vt:lpstr>
      <vt:lpstr>PowerPoint Presentation</vt:lpstr>
      <vt:lpstr>PowerPoint Presentation</vt:lpstr>
      <vt:lpstr>PowerPoint Presentation</vt:lpstr>
      <vt:lpstr>PowerPoint Presentation</vt:lpstr>
      <vt:lpstr>Internal Processes</vt:lpstr>
      <vt:lpstr>PowerPoint Presentation</vt:lpstr>
      <vt:lpstr>PowerPoint Presentation</vt:lpstr>
      <vt:lpstr>PowerPoint Presentation</vt:lpstr>
      <vt:lpstr>PowerPoint Presentation</vt:lpstr>
      <vt:lpstr>PowerPoint Presentation</vt:lpstr>
      <vt:lpstr>Setup Process  What constitutes a new award vs a new PID?</vt:lpstr>
      <vt:lpstr>   TEMP accounts - Key components for correct setup are:</vt:lpstr>
      <vt:lpstr>Committed Cost Share( CCS) and Over the Cap (OTC) cost share.</vt:lpstr>
      <vt:lpstr>PowerPoint Presentation</vt:lpstr>
      <vt:lpstr>Billing   </vt:lpstr>
      <vt:lpstr>PowerPoint Presentation</vt:lpstr>
      <vt:lpstr>General  Information &amp; Updates</vt:lpstr>
      <vt:lpstr>PowerPoint Presentation</vt:lpstr>
      <vt:lpstr>PowerPoint Presentation</vt:lpstr>
      <vt:lpstr>SPAC Procedures and Policies  </vt:lpstr>
      <vt:lpstr>SPAC Frequently Asked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Julie</dc:creator>
  <cp:lastModifiedBy>Camara Spasic, Rama</cp:lastModifiedBy>
  <cp:revision>79</cp:revision>
  <dcterms:created xsi:type="dcterms:W3CDTF">2023-06-01T17:51:22Z</dcterms:created>
  <dcterms:modified xsi:type="dcterms:W3CDTF">2024-01-17T23:28:04Z</dcterms:modified>
</cp:coreProperties>
</file>